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itemProps2.xml" ContentType="application/vnd.openxmlformats-officedocument.customXmlProperties+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2.xml.rels" ContentType="application/vnd.openxmlformats-package.relationship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media/image1.jpeg" ContentType="image/jpeg"/>
  <Override PartName="/ppt/media/image2.png" ContentType="image/png"/>
  <Override PartName="/ppt/media/image30.png" ContentType="image/png"/>
  <Override PartName="/ppt/media/image3.png" ContentType="image/png"/>
  <Override PartName="/ppt/media/image4.png" ContentType="image/png"/>
  <Override PartName="/ppt/media/image39.jpeg" ContentType="image/jpeg"/>
  <Override PartName="/ppt/media/image32.png" ContentType="image/png"/>
  <Override PartName="/ppt/media/image5.png" ContentType="image/png"/>
  <Override PartName="/ppt/media/image6.png" ContentType="image/png"/>
  <Override PartName="/ppt/media/image11.png" ContentType="image/png"/>
  <Override PartName="/ppt/media/image33.png" ContentType="image/png"/>
  <Override PartName="/ppt/media/image7.png" ContentType="image/png"/>
  <Override PartName="/ppt/media/image12.png" ContentType="image/png"/>
  <Override PartName="/ppt/media/image8.jpeg" ContentType="image/jpeg"/>
  <Override PartName="/ppt/media/image13.jpeg" ContentType="image/jpeg"/>
  <Override PartName="/ppt/media/image14.png" ContentType="image/png"/>
  <Override PartName="/ppt/media/image36.png" ContentType="image/png"/>
  <Override PartName="/ppt/media/image9.jpeg" ContentType="image/jpeg"/>
  <Override PartName="/ppt/media/image46.png" ContentType="image/png"/>
  <Override PartName="/ppt/media/image10.jpeg" ContentType="image/jpeg"/>
  <Override PartName="/ppt/media/image15.png" ContentType="image/png"/>
  <Override PartName="/ppt/media/image37.png" ContentType="image/png"/>
  <Override PartName="/ppt/media/image45.jpeg" ContentType="image/jpeg"/>
  <Override PartName="/ppt/media/image16.png" ContentType="image/png"/>
  <Override PartName="/ppt/media/image17.png" ContentType="image/png"/>
  <Override PartName="/ppt/media/image43.jpeg" ContentType="image/jpeg"/>
  <Override PartName="/ppt/media/image18.png" ContentType="image/png"/>
  <Override PartName="/ppt/media/image31.jpeg" ContentType="image/jpeg"/>
  <Override PartName="/ppt/media/image19.png" ContentType="image/png"/>
  <Override PartName="/ppt/media/image20.png" ContentType="image/png"/>
  <Override PartName="/ppt/media/image42.png" ContentType="image/png"/>
  <Override PartName="/ppt/media/image21.png" ContentType="image/png"/>
  <Override PartName="/ppt/media/image28.jpeg" ContentType="image/jpeg"/>
  <Override PartName="/ppt/media/image22.png" ContentType="image/png"/>
  <Override PartName="/ppt/media/image38.jpeg" ContentType="image/jpeg"/>
  <Override PartName="/ppt/media/image44.png" ContentType="image/png"/>
  <Override PartName="/ppt/media/image23.png" ContentType="image/png"/>
  <Override PartName="/ppt/media/image24.jpeg" ContentType="image/jpeg"/>
  <Override PartName="/ppt/media/image25.png" ContentType="image/png"/>
  <Override PartName="/ppt/media/image47.png" ContentType="image/png"/>
  <Override PartName="/ppt/media/image26.png" ContentType="image/png"/>
  <Override PartName="/ppt/media/image34.jpeg" ContentType="image/jpeg"/>
  <Override PartName="/ppt/media/image48.png" ContentType="image/png"/>
  <Override PartName="/ppt/media/image27.png" ContentType="image/png"/>
  <Override PartName="/ppt/media/image29.png" ContentType="image/png"/>
  <Override PartName="/ppt/media/image35.png" ContentType="image/png"/>
  <Override PartName="/ppt/media/image40.png" ContentType="image/png"/>
  <Override PartName="/ppt/media/image41.png" ContentType="image/png"/>
  <Override PartName="/ppt/media/hdphoto1.wdp" ContentType="image/vnd.ms-photo"/>
  <Override PartName="/ppt/charts/chart4.xml" ContentType="application/vnd.openxmlformats-officedocument.drawingml.chart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24384000" cy="13716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presProps" Target="presProps.xml"/>
</Relationships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00678470465704508"/>
          <c:y val="0.0317530739003676"/>
          <c:w val="0.970093736051183"/>
          <c:h val="0.788439599442261"/>
        </c:manualLayout>
      </c:layout>
      <c:lineChart>
        <c:grouping val="standard"/>
        <c:varyColors val="0"/>
        <c:ser>
          <c:idx val="0"/>
          <c:order val="0"/>
          <c:spPr>
            <a:solidFill>
              <a:srgbClr val="23cfd8"/>
            </a:solidFill>
            <a:ln cap="rnd" w="31680">
              <a:solidFill>
                <a:srgbClr val="23cfd8"/>
              </a:solidFill>
              <a:round/>
            </a:ln>
          </c:spPr>
          <c:marker>
            <c:symbol val="none"/>
          </c:marker>
          <c:dPt>
            <c:idx val="1"/>
            <c:marker>
              <c:symbol val="none"/>
            </c:marker>
          </c:dPt>
          <c:dPt>
            <c:idx val="2"/>
            <c:marker>
              <c:symbol val="none"/>
            </c:marker>
          </c:dPt>
          <c:dPt>
            <c:idx val="3"/>
            <c:marker>
              <c:symbol val="none"/>
            </c:marker>
          </c:dPt>
          <c:dPt>
            <c:idx val="4"/>
            <c:marker>
              <c:symbol val="none"/>
            </c:marker>
          </c:dPt>
          <c:dPt>
            <c:idx val="5"/>
            <c:marker>
              <c:symbol val="none"/>
            </c:marker>
          </c:dPt>
          <c:dPt>
            <c:idx val="6"/>
            <c:marker>
              <c:symbol val="none"/>
            </c:marker>
          </c:dPt>
          <c:dPt>
            <c:idx val="7"/>
            <c:marker>
              <c:symbol val="none"/>
            </c:marker>
          </c:dPt>
          <c:dLbls>
            <c:numFmt formatCode="General" sourceLinked="0"/>
            <c:dLbl>
              <c:idx val="1"/>
              <c:numFmt formatCode="General" sourceLinked="0"/>
              <c:txPr>
                <a:bodyPr wrap="square"/>
                <a:lstStyle/>
                <a:p>
                  <a:pPr>
                    <a:defRPr b="0" sz="3200" spc="-1" strike="noStrike">
                      <a:solidFill>
                        <a:srgbClr val="1c244b"/>
                      </a:solidFill>
                      <a:latin typeface="Helvetica Light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numFmt formatCode="General" sourceLinked="0"/>
              <c:txPr>
                <a:bodyPr wrap="square"/>
                <a:lstStyle/>
                <a:p>
                  <a:pPr>
                    <a:defRPr b="0" sz="3200" spc="-1" strike="noStrike">
                      <a:solidFill>
                        <a:srgbClr val="1c244b"/>
                      </a:solidFill>
                      <a:latin typeface="Helvetica Light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numFmt formatCode="General" sourceLinked="0"/>
              <c:txPr>
                <a:bodyPr wrap="square"/>
                <a:lstStyle/>
                <a:p>
                  <a:pPr>
                    <a:defRPr b="0" sz="3200" spc="-1" strike="noStrike">
                      <a:solidFill>
                        <a:srgbClr val="1c244b"/>
                      </a:solidFill>
                      <a:latin typeface="Helvetica Light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numFmt formatCode="General" sourceLinked="0"/>
              <c:txPr>
                <a:bodyPr wrap="square"/>
                <a:lstStyle/>
                <a:p>
                  <a:pPr>
                    <a:defRPr b="0" sz="3200" spc="-1" strike="noStrike">
                      <a:solidFill>
                        <a:srgbClr val="1c244b"/>
                      </a:solidFill>
                      <a:latin typeface="Helvetica Light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numFmt formatCode="General" sourceLinked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939393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fld id="{72EA139D-3175-104A-BBE3-A7F081C8D697}" type="VALUE">
                      <a:rPr b="1" lang="en-US" sz="2400" spc="-1" strike="noStrike">
                        <a:solidFill>
                          <a:srgbClr val="1c244b"/>
                        </a:solidFill>
                        <a:latin typeface="Assistant"/>
                        <a:ea typeface="Helvetica Light"/>
                      </a:rPr>
                      <a:t>7,6</a:t>
                    </a:fld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numFmt formatCode="General" sourceLinked="0"/>
              <c:txPr>
                <a:bodyPr wrap="square"/>
                <a:lstStyle/>
                <a:p>
                  <a:pPr>
                    <a:defRPr b="0" sz="3200" spc="-1" strike="noStrike">
                      <a:solidFill>
                        <a:srgbClr val="1c244b"/>
                      </a:solidFill>
                      <a:latin typeface="Helvetica Light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numFmt formatCode="General" sourceLinked="0"/>
              <c:txPr>
                <a:bodyPr wrap="square"/>
                <a:lstStyle/>
                <a:p>
                  <a:pPr>
                    <a:defRPr b="0" sz="3200" spc="-1" strike="noStrike">
                      <a:solidFill>
                        <a:srgbClr val="1c244b"/>
                      </a:solidFill>
                      <a:latin typeface="Helvetica Light"/>
                      <a:ea typeface="DejaVu Sans"/>
                    </a:defRPr>
                  </a:p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3200" spc="-1" strike="noStrike">
                    <a:solidFill>
                      <a:srgbClr val="1c244b"/>
                    </a:solidFill>
                    <a:latin typeface="Helvetica Light"/>
                    <a:ea typeface="Helvetica Light"/>
                  </a:defRPr>
                </a:p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  <c:pt idx="0">
                  <c:v>1.1</c:v>
                </c:pt>
                <c:pt idx="1">
                  <c:v>1.6</c:v>
                </c:pt>
                <c:pt idx="2">
                  <c:v>2.4</c:v>
                </c:pt>
                <c:pt idx="3">
                  <c:v>3.6</c:v>
                </c:pt>
                <c:pt idx="4">
                  <c:v>5.3</c:v>
                </c:pt>
                <c:pt idx="5">
                  <c:v>7.6</c:v>
                </c:pt>
                <c:pt idx="6">
                  <c:v>10.1</c:v>
                </c:pt>
                <c:pt idx="7">
                  <c:v>12.6</c:v>
                </c:pt>
              </c:numCache>
            </c:numRef>
          </c:val>
          <c:smooth val="0"/>
        </c:ser>
        <c:hiLowLines>
          <c:spPr>
            <a:ln w="0">
              <a:noFill/>
            </a:ln>
          </c:spPr>
        </c:hiLowLines>
        <c:marker val="0"/>
        <c:axId val="21843538"/>
        <c:axId val="83061556"/>
      </c:lineChart>
      <c:catAx>
        <c:axId val="2184353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25560">
            <a:noFill/>
          </a:ln>
        </c:spPr>
        <c:txPr>
          <a:bodyPr/>
          <a:lstStyle/>
          <a:p>
            <a:pPr>
              <a:defRPr b="0" sz="3200" spc="-1" strike="noStrike">
                <a:solidFill>
                  <a:srgbClr val="1c244b"/>
                </a:solidFill>
                <a:latin typeface="Helvetica Light"/>
                <a:ea typeface="Helvetica Light"/>
              </a:defRPr>
            </a:pPr>
          </a:p>
        </c:txPr>
        <c:crossAx val="83061556"/>
        <c:crosses val="autoZero"/>
        <c:auto val="1"/>
        <c:lblAlgn val="ctr"/>
        <c:lblOffset val="100"/>
        <c:noMultiLvlLbl val="0"/>
      </c:catAx>
      <c:valAx>
        <c:axId val="830615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spPr>
          <a:ln w="9360">
            <a:solidFill>
              <a:srgbClr val="86b2b2"/>
            </a:solidFill>
            <a:round/>
          </a:ln>
        </c:spPr>
        <c:txPr>
          <a:bodyPr/>
          <a:lstStyle/>
          <a:p>
            <a:pPr>
              <a:defRPr b="0" sz="3200" spc="-1" strike="noStrike">
                <a:solidFill>
                  <a:srgbClr val="1c244b"/>
                </a:solidFill>
                <a:latin typeface="Helvetica Light"/>
                <a:ea typeface="Helvetica Light"/>
              </a:defRPr>
            </a:pPr>
          </a:p>
        </c:txPr>
        <c:crossAx val="21843538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solidFill>
                  <a:srgbClr val="000000"/>
                </a:solidFill>
                <a:latin typeface="Arial"/>
              </a:rPr>
              <a:t>Fai clic per spostare la diapositiva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Fai clic per modificare il formato delle note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&lt;intestazione&gt;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&lt;data/ora&gt;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&lt;piè di pagina&gt;</a:t>
            </a:r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it-IT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FB736A3F-E1DB-4BA4-B71A-81973E64E89B}" type="slidenum">
              <a:rPr b="0" lang="it-IT" sz="1400" spc="-1" strike="noStrike">
                <a:solidFill>
                  <a:srgbClr val="000000"/>
                </a:solidFill>
                <a:latin typeface="Times New Roman"/>
              </a:rPr>
              <a:t>&lt;numero&gt;</a:t>
            </a:fld>
            <a:endParaRPr b="0" lang="it-IT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200" spc="-1" strike="noStrike">
                <a:solidFill>
                  <a:srgbClr val="000000"/>
                </a:solidFill>
                <a:latin typeface="+mn-lt"/>
                <a:ea typeface="+mn-ea"/>
              </a:rPr>
              <a:t>Add demo</a:t>
            </a:r>
            <a:br>
              <a:rPr sz="1200"/>
            </a:b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sldNum" idx="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rgbClr val="000000"/>
                </a:solidFill>
                <a:latin typeface="Calibri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9700D55B-90C9-474D-8E4D-64B62BA6E006}" type="slidenum">
              <a:rPr b="0" lang="en-US" sz="1200" spc="-1" strike="noStrike">
                <a:solidFill>
                  <a:srgbClr val="000000"/>
                </a:solidFill>
                <a:latin typeface="Calibri"/>
                <a:ea typeface="+mn-ea"/>
              </a:rPr>
              <a:t>&lt;numero&gt;</a:t>
            </a:fld>
            <a:endParaRPr b="0" lang="it-IT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Automation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Autonomous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No 24/7 team required on site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No monitoring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Can send alerts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Deployment or configuration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317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commercial drones' market is growing very fast, 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Growth ration of more than 35% annually </a:t>
            </a: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 more than doubling its size every 3 years 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commercial drones' market is growing very fast, 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Growth ration of more than 35% annually </a:t>
            </a:r>
            <a:r>
              <a:rPr b="0" lang="en-US" sz="20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en-US" sz="2000" spc="-1" strike="noStrike">
                <a:solidFill>
                  <a:srgbClr val="000000"/>
                </a:solidFill>
                <a:latin typeface="Times New Roman"/>
              </a:rPr>
              <a:t> more than doubling its size every 3 years 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 think it's super important that we emphasize where the other solutions fall short or at least don't meet airport environments. 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800" cy="3427920"/>
          </a:xfrm>
          <a:prstGeom prst="rect">
            <a:avLst/>
          </a:prstGeom>
          <a:ln w="0">
            <a:noFill/>
          </a:ln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16000" indent="0" algn="just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808080"/>
                </a:solidFill>
                <a:latin typeface="Calibri"/>
                <a:ea typeface="Arial"/>
              </a:rPr>
              <a:t>The Eclipse is a “clean” surgical solution with no collateral damage.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0" algn="just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808080"/>
                </a:solidFill>
                <a:latin typeface="Calibri"/>
                <a:ea typeface="Arial"/>
              </a:rPr>
              <a:t>Designed to detect, take over and safely land unauthorized commercial drones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0" algn="just">
              <a:lnSpc>
                <a:spcPct val="115000"/>
              </a:lnSpc>
              <a:buNone/>
              <a:tabLst>
                <a:tab algn="l" pos="0"/>
              </a:tabLst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808080"/>
                </a:solidFill>
                <a:latin typeface="Calibri"/>
                <a:ea typeface="Arial"/>
              </a:rPr>
              <a:t>The Eclipse is an autonomous end-to-end solution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1800" spc="-1" strike="noStrike">
                <a:solidFill>
                  <a:srgbClr val="808080"/>
                </a:solidFill>
                <a:latin typeface="Calibri"/>
                <a:ea typeface="+mn-ea"/>
              </a:rPr>
              <a:t>No Collateral damage and No disruption to the airport operation</a:t>
            </a:r>
            <a:br>
              <a:rPr sz="1800"/>
            </a:b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Shape 2" hidden="1"/>
          <p:cNvSpPr/>
          <p:nvPr/>
        </p:nvSpPr>
        <p:spPr>
          <a:xfrm>
            <a:off x="21064680" y="12318840"/>
            <a:ext cx="2077560" cy="613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t">
            <a:spAutoFit/>
          </a:bodyPr>
          <a:p>
            <a:pPr>
              <a:lnSpc>
                <a:spcPct val="120000"/>
              </a:lnSpc>
              <a:spcBef>
                <a:spcPts val="4501"/>
              </a:spcBef>
              <a:tabLst>
                <a:tab algn="l" pos="0"/>
              </a:tabLst>
            </a:pPr>
            <a:fld id="{346B29DB-93A2-4A02-92B7-A77A025EE7BF}" type="slidenum">
              <a:rPr b="0" lang="it-IT" sz="2800" spc="-1" strike="noStrike">
                <a:solidFill>
                  <a:srgbClr val="797979"/>
                </a:solidFill>
                <a:latin typeface="Helvetica Light"/>
                <a:ea typeface="Helvetica Light"/>
              </a:rPr>
              <a:t>&lt;numero&gt;</a:t>
            </a:fld>
            <a:r>
              <a:rPr b="0" lang="it-IT" sz="2800" spc="-1" strike="noStrike">
                <a:solidFill>
                  <a:srgbClr val="797979"/>
                </a:solidFill>
                <a:latin typeface="Helvetica Light"/>
                <a:ea typeface="Helvetica Light"/>
              </a:rPr>
              <a:t>￼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2" hidden="1"/>
          <p:cNvSpPr/>
          <p:nvPr/>
        </p:nvSpPr>
        <p:spPr>
          <a:xfrm>
            <a:off x="21064680" y="12318840"/>
            <a:ext cx="2077560" cy="613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t">
            <a:spAutoFit/>
          </a:bodyPr>
          <a:p>
            <a:pPr>
              <a:lnSpc>
                <a:spcPct val="120000"/>
              </a:lnSpc>
              <a:spcBef>
                <a:spcPts val="4501"/>
              </a:spcBef>
              <a:tabLst>
                <a:tab algn="l" pos="0"/>
              </a:tabLst>
            </a:pPr>
            <a:fld id="{11A03DD6-FF36-4DFA-82D6-1C42F0B0776A}" type="slidenum">
              <a:rPr b="0" lang="it-IT" sz="2800" spc="-1" strike="noStrike">
                <a:solidFill>
                  <a:srgbClr val="797979"/>
                </a:solidFill>
                <a:latin typeface="Helvetica Light"/>
                <a:ea typeface="Helvetica Light"/>
              </a:rPr>
              <a:t>&lt;numero&gt;</a:t>
            </a:fld>
            <a:r>
              <a:rPr b="0" lang="it-IT" sz="2800" spc="-1" strike="noStrike">
                <a:solidFill>
                  <a:srgbClr val="797979"/>
                </a:solidFill>
                <a:latin typeface="Helvetica Light"/>
                <a:ea typeface="Helvetica Light"/>
              </a:rPr>
              <a:t>￼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Shape 271"/>
          <p:cNvSpPr/>
          <p:nvPr/>
        </p:nvSpPr>
        <p:spPr>
          <a:xfrm>
            <a:off x="360" y="0"/>
            <a:ext cx="11178720" cy="13714920"/>
          </a:xfrm>
          <a:prstGeom prst="rect">
            <a:avLst/>
          </a:prstGeom>
          <a:solidFill>
            <a:srgbClr val="212121"/>
          </a:solidFill>
          <a:ln w="12700">
            <a:noFill/>
          </a:ln>
          <a:effectLst>
            <a:outerShdw blurRad="38160" dir="5400000" dist="25560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2" hidden="1"/>
          <p:cNvSpPr/>
          <p:nvPr/>
        </p:nvSpPr>
        <p:spPr>
          <a:xfrm>
            <a:off x="21064680" y="12318840"/>
            <a:ext cx="2077560" cy="613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t">
            <a:spAutoFit/>
          </a:bodyPr>
          <a:p>
            <a:pPr>
              <a:lnSpc>
                <a:spcPct val="120000"/>
              </a:lnSpc>
              <a:spcBef>
                <a:spcPts val="4501"/>
              </a:spcBef>
              <a:tabLst>
                <a:tab algn="l" pos="0"/>
              </a:tabLst>
            </a:pPr>
            <a:fld id="{A84DDD8A-269C-461C-B624-B4D8D9571926}" type="slidenum">
              <a:rPr b="0" lang="it-IT" sz="2800" spc="-1" strike="noStrike">
                <a:solidFill>
                  <a:srgbClr val="797979"/>
                </a:solidFill>
                <a:latin typeface="Helvetica Light"/>
                <a:ea typeface="Helvetica Light"/>
              </a:rPr>
              <a:t>&lt;numero&gt;</a:t>
            </a:fld>
            <a:r>
              <a:rPr b="0" lang="it-IT" sz="2800" spc="-1" strike="noStrike">
                <a:solidFill>
                  <a:srgbClr val="797979"/>
                </a:solidFill>
                <a:latin typeface="Helvetica Light"/>
                <a:ea typeface="Helvetica Light"/>
              </a:rPr>
              <a:t>￼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Shape 262"/>
          <p:cNvSpPr/>
          <p:nvPr/>
        </p:nvSpPr>
        <p:spPr>
          <a:xfrm>
            <a:off x="360" y="0"/>
            <a:ext cx="6856920" cy="13714920"/>
          </a:xfrm>
          <a:prstGeom prst="rect">
            <a:avLst/>
          </a:prstGeom>
          <a:solidFill>
            <a:srgbClr val="212121"/>
          </a:solidFill>
          <a:ln w="12700">
            <a:noFill/>
          </a:ln>
          <a:effectLst>
            <a:outerShdw blurRad="38160" dir="5400000" dist="25560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it-IT" sz="4400" spc="-1" strike="noStrike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solidFill>
                  <a:srgbClr val="000000"/>
                </a:solidFill>
                <a:latin typeface="Arial"/>
              </a:rPr>
              <a:t>Secondo livello struttura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solidFill>
                  <a:srgbClr val="000000"/>
                </a:solidFill>
                <a:latin typeface="Arial"/>
              </a:rPr>
              <a:t>Terzo livello struttura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Quarto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Quinto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Sesto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Arial"/>
              </a:rPr>
              <a:t>Settimo livello struttura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jpe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jpe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microsoft.com/office/2007/relationships/hdphoto" Target="../media/hdphoto1.wdp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7.png"/><Relationship Id="rId7" Type="http://schemas.openxmlformats.org/officeDocument/2006/relationships/image" Target="../media/image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chart" Target="../charts/chart4.xml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7" Type="http://schemas.openxmlformats.org/officeDocument/2006/relationships/image" Target="../media/image7.png"/><Relationship Id="rId8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3" descr=""/>
          <p:cNvPicPr/>
          <p:nvPr/>
        </p:nvPicPr>
        <p:blipFill>
          <a:blip r:embed="rId1">
            <a:grayscl/>
            <a:alphaModFix amt="20000"/>
          </a:blip>
          <a:stretch/>
        </p:blipFill>
        <p:spPr>
          <a:xfrm>
            <a:off x="45720" y="1800"/>
            <a:ext cx="24396840" cy="13707000"/>
          </a:xfrm>
          <a:prstGeom prst="rect">
            <a:avLst/>
          </a:prstGeom>
          <a:ln w="0">
            <a:noFill/>
          </a:ln>
        </p:spPr>
      </p:pic>
      <p:sp>
        <p:nvSpPr>
          <p:cNvPr id="126" name="TextBox 5"/>
          <p:cNvSpPr/>
          <p:nvPr/>
        </p:nvSpPr>
        <p:spPr>
          <a:xfrm>
            <a:off x="7074360" y="8539920"/>
            <a:ext cx="1000044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1" lang="en-IL" sz="4000" spc="1191" strike="noStrike">
                <a:solidFill>
                  <a:srgbClr val="355269"/>
                </a:solidFill>
                <a:latin typeface="Arial"/>
                <a:ea typeface="Helvetica Light"/>
              </a:rPr>
              <a:t>PROTECT YOUR SKIES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8100000" y="3890160"/>
            <a:ext cx="8100000" cy="4433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arallelogram 1"/>
          <p:cNvSpPr/>
          <p:nvPr/>
        </p:nvSpPr>
        <p:spPr>
          <a:xfrm>
            <a:off x="393840" y="246600"/>
            <a:ext cx="11774160" cy="2093400"/>
          </a:xfrm>
          <a:prstGeom prst="parallelogram">
            <a:avLst>
              <a:gd name="adj" fmla="val 25000"/>
            </a:avLst>
          </a:prstGeom>
          <a:solidFill>
            <a:srgbClr val="1c244b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endParaRPr b="0" lang="en-US" sz="3200" spc="-1" strike="noStrike">
              <a:solidFill>
                <a:srgbClr val="ffffff"/>
              </a:solidFill>
              <a:latin typeface="Arial"/>
              <a:ea typeface="Helvetica Light"/>
            </a:endParaRPr>
          </a:p>
        </p:txBody>
      </p:sp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720000" y="864000"/>
            <a:ext cx="11700000" cy="1440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ctr">
            <a:normAutofit fontScale="30000"/>
          </a:bodyPr>
          <a:p>
            <a:pPr indent="0" algn="ctr">
              <a:lnSpc>
                <a:spcPct val="80000"/>
              </a:lnSpc>
              <a:buNone/>
              <a:tabLst>
                <a:tab algn="l" pos="0"/>
              </a:tabLst>
            </a:pPr>
            <a:r>
              <a:rPr b="1" lang="en-US" sz="27410" spc="554" strike="noStrike">
                <a:solidFill>
                  <a:srgbClr val="ffffff"/>
                </a:solidFill>
                <a:latin typeface="Fredoka SemiBold"/>
                <a:ea typeface="Montserrat Semi Bold"/>
              </a:rPr>
              <a:t>EKLIPS PLATFORM </a:t>
            </a:r>
            <a:br>
              <a:rPr sz="7200"/>
            </a:br>
            <a:endParaRPr b="0" lang="it-IT" sz="274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TextBox 23"/>
          <p:cNvSpPr/>
          <p:nvPr/>
        </p:nvSpPr>
        <p:spPr>
          <a:xfrm>
            <a:off x="706320" y="10748520"/>
            <a:ext cx="5968800" cy="200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Open Sans"/>
              </a:rPr>
              <a:t>Automatically take over and safely land in predefined landing zone or home location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TextBox 24"/>
          <p:cNvSpPr/>
          <p:nvPr/>
        </p:nvSpPr>
        <p:spPr>
          <a:xfrm>
            <a:off x="7737120" y="10053360"/>
            <a:ext cx="441792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26cfd7"/>
                </a:solidFill>
                <a:latin typeface="Arial"/>
                <a:ea typeface="Open Sans"/>
              </a:rPr>
              <a:t>DENY FLY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TextBox 25"/>
          <p:cNvSpPr/>
          <p:nvPr/>
        </p:nvSpPr>
        <p:spPr>
          <a:xfrm>
            <a:off x="3648600" y="3609000"/>
            <a:ext cx="647856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26cfd7"/>
                </a:solidFill>
                <a:latin typeface="Arial"/>
                <a:ea typeface="Open Sans"/>
              </a:rPr>
              <a:t>DETECT &amp; </a:t>
            </a:r>
            <a:r>
              <a:rPr b="1" lang="en-US" sz="4000" spc="-1" strike="noStrike">
                <a:solidFill>
                  <a:srgbClr val="26cfd7"/>
                </a:solidFill>
                <a:latin typeface="Arial"/>
                <a:ea typeface="Helvetica Light"/>
              </a:rPr>
              <a:t>IDENTIFY </a:t>
            </a:r>
            <a:r>
              <a:rPr b="1" lang="en-US" sz="4000" spc="-1" strike="noStrike">
                <a:solidFill>
                  <a:srgbClr val="26cfd7"/>
                </a:solidFill>
                <a:latin typeface="Arial"/>
                <a:ea typeface="Open Sans"/>
              </a:rPr>
              <a:t> 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Rectangle 20"/>
          <p:cNvSpPr/>
          <p:nvPr/>
        </p:nvSpPr>
        <p:spPr>
          <a:xfrm>
            <a:off x="2790720" y="4217400"/>
            <a:ext cx="7066440" cy="72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Open Sans"/>
              </a:rPr>
              <a:t>24/7 unmanned real-time monitoring 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TextBox 27"/>
          <p:cNvSpPr/>
          <p:nvPr/>
        </p:nvSpPr>
        <p:spPr>
          <a:xfrm>
            <a:off x="7756200" y="7068960"/>
            <a:ext cx="3406320" cy="70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1" lang="en-US" sz="4000" spc="-1" strike="noStrike">
              <a:solidFill>
                <a:srgbClr val="26cfd7"/>
              </a:solidFill>
              <a:latin typeface="Arial"/>
              <a:ea typeface="Open Sans"/>
            </a:endParaRPr>
          </a:p>
        </p:txBody>
      </p:sp>
      <p:sp>
        <p:nvSpPr>
          <p:cNvPr id="268" name="Rectangle 29"/>
          <p:cNvSpPr/>
          <p:nvPr/>
        </p:nvSpPr>
        <p:spPr>
          <a:xfrm>
            <a:off x="2261160" y="7071120"/>
            <a:ext cx="8150040" cy="175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Open Sans"/>
              </a:rPr>
              <a:t>Drone type,  GPS </a:t>
            </a:r>
            <a:r>
              <a:rPr b="0" lang="en-US" sz="28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Open Sans"/>
              </a:rPr>
              <a:t>locations,</a:t>
            </a:r>
            <a:r>
              <a:rPr b="0" i="1" lang="en-US" sz="2800" spc="-1" strike="noStrik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Helvetica Light"/>
              </a:rPr>
              <a:t> height &amp; speed</a:t>
            </a:r>
            <a:br>
              <a:rPr sz="2800"/>
            </a:br>
            <a:r>
              <a:rPr b="1" i="1" lang="en-US" sz="2800" spc="-1" strike="noStrike">
                <a:solidFill>
                  <a:srgbClr val="23cfd8"/>
                </a:solidFill>
                <a:highlight>
                  <a:srgbClr val="ffffff"/>
                </a:highlight>
                <a:latin typeface="Arial"/>
                <a:ea typeface="Helvetica Light"/>
              </a:rPr>
              <a:t>Operator Location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tabLst>
                <a:tab algn="l" pos="0"/>
              </a:tabLst>
            </a:pP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69" name="Straight Connector 6"/>
          <p:cNvCxnSpPr/>
          <p:nvPr/>
        </p:nvCxnSpPr>
        <p:spPr>
          <a:xfrm flipH="1">
            <a:off x="6251040" y="5016240"/>
            <a:ext cx="12960" cy="1136880"/>
          </a:xfrm>
          <a:prstGeom prst="straightConnector1">
            <a:avLst/>
          </a:prstGeom>
          <a:ln w="15875">
            <a:solidFill>
              <a:srgbClr val="00882b"/>
            </a:solidFill>
            <a:prstDash val="dash"/>
            <a:round/>
            <a:tailEnd len="med" type="oval" w="med"/>
          </a:ln>
        </p:spPr>
      </p:cxnSp>
      <p:cxnSp>
        <p:nvCxnSpPr>
          <p:cNvPr id="270" name="Straight Connector 21"/>
          <p:cNvCxnSpPr/>
          <p:nvPr/>
        </p:nvCxnSpPr>
        <p:spPr>
          <a:xfrm flipH="1">
            <a:off x="4251240" y="8285760"/>
            <a:ext cx="1930320" cy="955080"/>
          </a:xfrm>
          <a:prstGeom prst="straightConnector1">
            <a:avLst/>
          </a:prstGeom>
          <a:ln w="15875">
            <a:solidFill>
              <a:srgbClr val="00882b"/>
            </a:solidFill>
            <a:prstDash val="dash"/>
            <a:round/>
            <a:tailEnd len="med" type="oval" w="med"/>
          </a:ln>
        </p:spPr>
      </p:cxnSp>
      <p:cxnSp>
        <p:nvCxnSpPr>
          <p:cNvPr id="271" name="Straight Connector 26"/>
          <p:cNvCxnSpPr/>
          <p:nvPr/>
        </p:nvCxnSpPr>
        <p:spPr>
          <a:xfrm>
            <a:off x="6254640" y="8285760"/>
            <a:ext cx="2300040" cy="961920"/>
          </a:xfrm>
          <a:prstGeom prst="straightConnector1">
            <a:avLst/>
          </a:prstGeom>
          <a:ln w="15875">
            <a:solidFill>
              <a:srgbClr val="00882b"/>
            </a:solidFill>
            <a:prstDash val="dash"/>
            <a:round/>
            <a:tailEnd len="med" type="oval" w="med"/>
          </a:ln>
        </p:spPr>
      </p:cxnSp>
      <p:sp>
        <p:nvSpPr>
          <p:cNvPr id="272" name="TextBox 7"/>
          <p:cNvSpPr/>
          <p:nvPr/>
        </p:nvSpPr>
        <p:spPr>
          <a:xfrm>
            <a:off x="3313080" y="6311880"/>
            <a:ext cx="647856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26cfd7"/>
                </a:solidFill>
                <a:latin typeface="Arial"/>
                <a:ea typeface="Open Sans"/>
              </a:rPr>
              <a:t>TRACK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TextBox 16"/>
          <p:cNvSpPr/>
          <p:nvPr/>
        </p:nvSpPr>
        <p:spPr>
          <a:xfrm>
            <a:off x="-208080" y="10056960"/>
            <a:ext cx="647856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26cfd7"/>
                </a:solidFill>
                <a:latin typeface="Arial"/>
                <a:ea typeface="Open Sans"/>
              </a:rPr>
              <a:t>TAKEOVER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4" name="Picture 39" descr=""/>
          <p:cNvPicPr/>
          <p:nvPr/>
        </p:nvPicPr>
        <p:blipFill>
          <a:blip r:embed="rId1"/>
          <a:stretch/>
        </p:blipFill>
        <p:spPr>
          <a:xfrm>
            <a:off x="2210040" y="8643600"/>
            <a:ext cx="1694520" cy="12373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40" descr=""/>
          <p:cNvPicPr/>
          <p:nvPr/>
        </p:nvPicPr>
        <p:blipFill>
          <a:blip r:embed="rId2"/>
          <a:stretch/>
        </p:blipFill>
        <p:spPr>
          <a:xfrm>
            <a:off x="1672920" y="3455640"/>
            <a:ext cx="1465920" cy="1475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41" descr=""/>
          <p:cNvPicPr/>
          <p:nvPr/>
        </p:nvPicPr>
        <p:blipFill>
          <a:blip r:embed="rId3"/>
          <a:stretch/>
        </p:blipFill>
        <p:spPr>
          <a:xfrm>
            <a:off x="3430440" y="5789160"/>
            <a:ext cx="2142000" cy="1170360"/>
          </a:xfrm>
          <a:prstGeom prst="rect">
            <a:avLst/>
          </a:prstGeom>
          <a:ln w="0">
            <a:noFill/>
          </a:ln>
        </p:spPr>
      </p:pic>
      <p:sp>
        <p:nvSpPr>
          <p:cNvPr id="277" name="Oval 46"/>
          <p:cNvSpPr/>
          <p:nvPr/>
        </p:nvSpPr>
        <p:spPr>
          <a:xfrm>
            <a:off x="9339120" y="8828640"/>
            <a:ext cx="1020960" cy="83556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000000"/>
            </a:solidFill>
            <a:miter/>
          </a:ln>
          <a:effectLst>
            <a:outerShdw blurRad="38160" dir="5400000" dist="25560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3200" spc="-1" strike="noStrike">
              <a:solidFill>
                <a:srgbClr val="ffffff"/>
              </a:solidFill>
              <a:latin typeface="Arial"/>
              <a:ea typeface="Helvetica Light"/>
            </a:endParaRPr>
          </a:p>
        </p:txBody>
      </p:sp>
      <p:sp>
        <p:nvSpPr>
          <p:cNvPr id="278" name="TextBox 47"/>
          <p:cNvSpPr/>
          <p:nvPr/>
        </p:nvSpPr>
        <p:spPr>
          <a:xfrm flipH="1">
            <a:off x="9317880" y="8711640"/>
            <a:ext cx="1066680" cy="1097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0" rIns="0" tIns="0" bIns="0" anchor="ctr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1" lang="en-US" sz="6000" spc="-1" strike="noStrike">
                <a:solidFill>
                  <a:srgbClr val="000000"/>
                </a:solidFill>
                <a:latin typeface="Arial"/>
                <a:ea typeface="Helvetica Light"/>
              </a:rPr>
              <a:t>X</a:t>
            </a:r>
            <a:endParaRPr b="0" lang="it-IT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9" name="Picture 49" descr="Graphical user interface, application&#10;&#10;Description automatically generated"/>
          <p:cNvPicPr/>
          <p:nvPr/>
        </p:nvPicPr>
        <p:blipFill>
          <a:blip r:embed="rId4"/>
          <a:stretch/>
        </p:blipFill>
        <p:spPr>
          <a:xfrm>
            <a:off x="12614400" y="-27720"/>
            <a:ext cx="19395720" cy="13897440"/>
          </a:xfrm>
          <a:prstGeom prst="rect">
            <a:avLst/>
          </a:prstGeom>
          <a:ln w="0">
            <a:noFill/>
          </a:ln>
        </p:spPr>
      </p:pic>
      <p:sp>
        <p:nvSpPr>
          <p:cNvPr id="280" name="TextBox 1"/>
          <p:cNvSpPr/>
          <p:nvPr/>
        </p:nvSpPr>
        <p:spPr>
          <a:xfrm>
            <a:off x="6960960" y="10748880"/>
            <a:ext cx="5968800" cy="136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Open Sans"/>
              </a:rPr>
              <a:t>Unknown drones won't be able 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Open Sans"/>
              </a:rPr>
              <a:t>to fly within the no-fly zone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TextBox 8"/>
          <p:cNvSpPr/>
          <p:nvPr/>
        </p:nvSpPr>
        <p:spPr>
          <a:xfrm>
            <a:off x="23886360" y="241920"/>
            <a:ext cx="7767720" cy="2829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20000"/>
              </a:lnSpc>
              <a:buClr>
                <a:srgbClr val="009193"/>
              </a:buClr>
              <a:buFont typeface="Arial"/>
              <a:buChar char="•"/>
            </a:pPr>
            <a:r>
              <a:rPr b="1" lang="en-US" sz="3000" spc="-1" strike="noStrike">
                <a:solidFill>
                  <a:srgbClr val="009193"/>
                </a:solidFill>
                <a:latin typeface="Helvetica Light"/>
                <a:ea typeface="Helvetica Light"/>
              </a:rPr>
              <a:t>Placed the Sensor</a:t>
            </a:r>
            <a:endParaRPr b="0" lang="it-IT" sz="30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20000"/>
              </a:lnSpc>
              <a:buClr>
                <a:srgbClr val="009193"/>
              </a:buClr>
              <a:buFont typeface="Arial"/>
              <a:buChar char="•"/>
            </a:pPr>
            <a:r>
              <a:rPr b="1" lang="en-US" sz="3000" spc="-1" strike="noStrike">
                <a:solidFill>
                  <a:srgbClr val="009193"/>
                </a:solidFill>
                <a:latin typeface="Helvetica Light"/>
                <a:ea typeface="Helvetica Light"/>
              </a:rPr>
              <a:t>Define:</a:t>
            </a:r>
            <a:endParaRPr b="0" lang="it-IT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en-US" sz="3000" spc="-1" strike="noStrike">
                <a:solidFill>
                  <a:srgbClr val="009193"/>
                </a:solidFill>
                <a:latin typeface="Helvetica Light"/>
                <a:ea typeface="Helvetica Light"/>
              </a:rPr>
              <a:t>	</a:t>
            </a:r>
            <a:r>
              <a:rPr b="1" lang="en-US" sz="3000" spc="-1" strike="noStrike">
                <a:solidFill>
                  <a:srgbClr val="009193"/>
                </a:solidFill>
                <a:latin typeface="Helvetica Light"/>
                <a:ea typeface="Helvetica Light"/>
              </a:rPr>
              <a:t>- NFZ – Polygon</a:t>
            </a:r>
            <a:endParaRPr b="0" lang="it-IT" sz="3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en-US" sz="3000" spc="-1" strike="noStrike">
                <a:solidFill>
                  <a:srgbClr val="009193"/>
                </a:solidFill>
                <a:latin typeface="Helvetica Light"/>
                <a:ea typeface="Helvetica Light"/>
              </a:rPr>
              <a:t>	</a:t>
            </a:r>
            <a:r>
              <a:rPr b="1" lang="en-US" sz="3000" spc="-1" strike="noStrike">
                <a:solidFill>
                  <a:srgbClr val="009193"/>
                </a:solidFill>
                <a:latin typeface="Helvetica Light"/>
                <a:ea typeface="Helvetica Light"/>
              </a:rPr>
              <a:t>- Safe Landing area</a:t>
            </a:r>
            <a:endParaRPr b="0" lang="it-IT" sz="30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20000"/>
              </a:lnSpc>
              <a:buClr>
                <a:srgbClr val="009193"/>
              </a:buClr>
              <a:buFont typeface="Arial"/>
              <a:buChar char="•"/>
              <a:tabLst>
                <a:tab algn="l" pos="0"/>
              </a:tabLst>
            </a:pPr>
            <a:r>
              <a:rPr b="1" lang="en-US" sz="3000" spc="-1" strike="noStrike">
                <a:solidFill>
                  <a:srgbClr val="009193"/>
                </a:solidFill>
                <a:latin typeface="Helvetica Light"/>
                <a:ea typeface="Helvetica Light"/>
              </a:rPr>
              <a:t>Add whitelist drones</a:t>
            </a:r>
            <a:endParaRPr b="0" lang="it-IT" sz="3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arallelogram 66"/>
          <p:cNvSpPr/>
          <p:nvPr/>
        </p:nvSpPr>
        <p:spPr>
          <a:xfrm>
            <a:off x="17847720" y="0"/>
            <a:ext cx="6610680" cy="13714920"/>
          </a:xfrm>
          <a:prstGeom prst="parallelogram">
            <a:avLst>
              <a:gd name="adj" fmla="val 25000"/>
            </a:avLst>
          </a:prstGeom>
          <a:solidFill>
            <a:srgbClr val="ffb66c"/>
          </a:solidFill>
          <a:ln w="12700">
            <a:noFill/>
          </a:ln>
          <a:effectLst>
            <a:outerShdw blurRad="38160" dir="5400000" dist="25560" rotWithShape="0">
              <a:srgbClr val="00000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IL" sz="32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283" name="Shape 1131"/>
          <p:cNvSpPr/>
          <p:nvPr/>
        </p:nvSpPr>
        <p:spPr>
          <a:xfrm>
            <a:off x="870480" y="4652640"/>
            <a:ext cx="8395920" cy="5364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t">
            <a:no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endParaRPr b="0" lang="en-IL" sz="3600" spc="-1" strike="noStrike">
              <a:solidFill>
                <a:srgbClr val="1c244b"/>
              </a:solidFill>
              <a:latin typeface="Helvetica Light"/>
              <a:ea typeface="Helvetica Light"/>
            </a:endParaRPr>
          </a:p>
        </p:txBody>
      </p:sp>
      <p:sp>
        <p:nvSpPr>
          <p:cNvPr id="284" name="Shape 1131"/>
          <p:cNvSpPr/>
          <p:nvPr/>
        </p:nvSpPr>
        <p:spPr>
          <a:xfrm>
            <a:off x="16980480" y="11001960"/>
            <a:ext cx="3031560" cy="8805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1c244b"/>
                </a:solidFill>
                <a:latin typeface="Helvetica Light"/>
                <a:ea typeface="Helvetica Light"/>
              </a:rPr>
              <a:t>Depth: 124.8 mm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85" name="Straight Arrow Connector 57"/>
          <p:cNvCxnSpPr/>
          <p:nvPr/>
        </p:nvCxnSpPr>
        <p:spPr>
          <a:xfrm>
            <a:off x="19016640" y="12251520"/>
            <a:ext cx="4448520" cy="1080"/>
          </a:xfrm>
          <a:prstGeom prst="straightConnector1">
            <a:avLst/>
          </a:prstGeom>
          <a:ln w="31750">
            <a:solidFill>
              <a:srgbClr val="1c244b"/>
            </a:solidFill>
            <a:miter/>
            <a:headEnd len="med" type="triangle" w="med"/>
            <a:tailEnd len="med" type="triangle" w="med"/>
          </a:ln>
        </p:spPr>
      </p:cxnSp>
      <p:sp>
        <p:nvSpPr>
          <p:cNvPr id="286" name="Shape 1131"/>
          <p:cNvSpPr/>
          <p:nvPr/>
        </p:nvSpPr>
        <p:spPr>
          <a:xfrm>
            <a:off x="19651680" y="12428640"/>
            <a:ext cx="3031560" cy="365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1c244b"/>
                </a:solidFill>
                <a:latin typeface="Helvetica Light"/>
                <a:ea typeface="Helvetica Light"/>
              </a:rPr>
              <a:t>372 mm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87" name="Straight Arrow Connector 61"/>
          <p:cNvCxnSpPr/>
          <p:nvPr/>
        </p:nvCxnSpPr>
        <p:spPr>
          <a:xfrm>
            <a:off x="23770080" y="7659720"/>
            <a:ext cx="1080" cy="4287960"/>
          </a:xfrm>
          <a:prstGeom prst="straightConnector1">
            <a:avLst/>
          </a:prstGeom>
          <a:ln w="31750">
            <a:solidFill>
              <a:srgbClr val="1c244b"/>
            </a:solidFill>
            <a:miter/>
            <a:headEnd len="med" type="triangle" w="med"/>
            <a:tailEnd len="med" type="triangle" w="med"/>
          </a:ln>
        </p:spPr>
      </p:cxnSp>
      <p:sp>
        <p:nvSpPr>
          <p:cNvPr id="288" name="Shape 1131"/>
          <p:cNvSpPr/>
          <p:nvPr/>
        </p:nvSpPr>
        <p:spPr>
          <a:xfrm rot="5400000">
            <a:off x="22264200" y="9796320"/>
            <a:ext cx="3660120" cy="366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1c244b"/>
                </a:solidFill>
                <a:latin typeface="Helvetica Light"/>
                <a:ea typeface="Helvetica Light"/>
              </a:rPr>
              <a:t>278 mm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9" name="Picture 8" descr=""/>
          <p:cNvPicPr/>
          <p:nvPr/>
        </p:nvPicPr>
        <p:blipFill>
          <a:blip r:embed="rId1"/>
          <a:stretch/>
        </p:blipFill>
        <p:spPr>
          <a:xfrm>
            <a:off x="18287280" y="-54000"/>
            <a:ext cx="6095520" cy="3088080"/>
          </a:xfrm>
          <a:prstGeom prst="rect">
            <a:avLst/>
          </a:prstGeom>
          <a:ln w="0">
            <a:noFill/>
          </a:ln>
        </p:spPr>
      </p:pic>
      <p:sp>
        <p:nvSpPr>
          <p:cNvPr id="290" name="Shape 1131"/>
          <p:cNvSpPr/>
          <p:nvPr/>
        </p:nvSpPr>
        <p:spPr>
          <a:xfrm>
            <a:off x="616680" y="2308320"/>
            <a:ext cx="13610160" cy="10725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t">
            <a:no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rgbClr val="23cfd8"/>
                </a:solidFill>
                <a:latin typeface="Arial"/>
                <a:ea typeface="Helvetica Light"/>
              </a:rPr>
              <a:t>Autonomous Plug &amp; Play Solution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1" marL="457200" indent="-457200">
              <a:lnSpc>
                <a:spcPct val="120000"/>
              </a:lnSpc>
              <a:buClr>
                <a:srgbClr val="1c244b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Operates automatically according to pre-defined parameters 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1" marL="457200" indent="-457200">
              <a:lnSpc>
                <a:spcPct val="120000"/>
              </a:lnSpc>
              <a:buClr>
                <a:srgbClr val="1c244b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Autonomous decision making, no monitoring nor onsite team required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1" marL="457200" indent="-457200">
              <a:lnSpc>
                <a:spcPct val="120000"/>
              </a:lnSpc>
              <a:buClr>
                <a:srgbClr val="1c244b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No dedicated trained team</a:t>
            </a:r>
            <a:br>
              <a:rPr sz="2800"/>
            </a:br>
            <a:r>
              <a:rPr b="0" lang="en-US" sz="2800" spc="-1" strike="noStrike">
                <a:solidFill>
                  <a:srgbClr val="009193"/>
                </a:solidFill>
                <a:latin typeface="Arial"/>
                <a:ea typeface="DejaVu Sans"/>
              </a:rPr>
              <a:t> 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rgbClr val="23cfd8"/>
                </a:solidFill>
                <a:latin typeface="Arial"/>
                <a:ea typeface="Helvetica Light"/>
              </a:rPr>
              <a:t>Multi sensors &amp; Multi drones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3" marL="457200" indent="-457200">
              <a:lnSpc>
                <a:spcPct val="120000"/>
              </a:lnSpc>
              <a:buClr>
                <a:srgbClr val="1c244b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Native integrated multiple sensors as part of the core system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3" marL="457200" indent="-457200">
              <a:lnSpc>
                <a:spcPct val="120000"/>
              </a:lnSpc>
              <a:buClr>
                <a:srgbClr val="1c244b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Multiple drones can be identified and tracked by each sensor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rgbClr val="23cfd8"/>
                </a:solidFill>
                <a:latin typeface="Arial"/>
                <a:ea typeface="Helvetica Light"/>
              </a:rPr>
              <a:t>Range &amp; Accuracy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3" marL="457200" indent="-457200">
              <a:lnSpc>
                <a:spcPct val="120000"/>
              </a:lnSpc>
              <a:buClr>
                <a:srgbClr val="1c244b"/>
              </a:buClr>
              <a:buFont typeface="Arial"/>
              <a:buChar char="•"/>
              <a:tabLst>
                <a:tab algn="l" pos="0"/>
              </a:tabLst>
            </a:pPr>
            <a:r>
              <a:rPr b="0" lang="en-IL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Detect </a:t>
            </a:r>
            <a:r>
              <a:rPr b="0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&amp; Track </a:t>
            </a:r>
            <a:r>
              <a:rPr b="0" lang="en-IL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drones </a:t>
            </a:r>
            <a:r>
              <a:rPr b="0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– </a:t>
            </a:r>
            <a:r>
              <a:rPr b="0" lang="en-IL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up to </a:t>
            </a:r>
            <a:r>
              <a:rPr b="0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4</a:t>
            </a:r>
            <a:r>
              <a:rPr b="0" lang="en-IL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 km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3" marL="457200" indent="-457200">
              <a:lnSpc>
                <a:spcPct val="120000"/>
              </a:lnSpc>
              <a:buClr>
                <a:srgbClr val="1c244b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Take over &amp; safe landing – 1km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3" marL="457200" indent="-457200">
              <a:lnSpc>
                <a:spcPct val="120000"/>
              </a:lnSpc>
              <a:buClr>
                <a:srgbClr val="1c244b"/>
              </a:buClr>
              <a:buFont typeface="Arial"/>
              <a:buChar char="•"/>
              <a:tabLst>
                <a:tab algn="l" pos="0"/>
              </a:tabLst>
            </a:pPr>
            <a:r>
              <a:rPr b="0" lang="en-IL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Provide </a:t>
            </a:r>
            <a:r>
              <a:rPr b="0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the </a:t>
            </a:r>
            <a:r>
              <a:rPr b="0" lang="en-IL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GPS location of the drone and its operator</a:t>
            </a:r>
            <a:br>
              <a:rPr sz="2800"/>
            </a:br>
            <a:r>
              <a:rPr b="0" lang="en-US" sz="2800" spc="-1" strike="noStrike">
                <a:solidFill>
                  <a:srgbClr val="1c244b"/>
                </a:solidFill>
                <a:latin typeface="Arial"/>
                <a:ea typeface="DejaVu Sans"/>
              </a:rPr>
              <a:t> 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en-IL" sz="3200" spc="-1" strike="noStrike">
                <a:solidFill>
                  <a:srgbClr val="23cfd8"/>
                </a:solidFill>
                <a:latin typeface="Arial"/>
                <a:ea typeface="Helvetica Light"/>
              </a:rPr>
              <a:t>Meets Highest Standards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3" marL="457200" indent="-457200">
              <a:lnSpc>
                <a:spcPct val="120000"/>
              </a:lnSpc>
              <a:buClr>
                <a:srgbClr val="1c244b"/>
              </a:buClr>
              <a:buFont typeface="Arial"/>
              <a:buChar char="•"/>
              <a:tabLst>
                <a:tab algn="l" pos="0"/>
              </a:tabLst>
            </a:pPr>
            <a:r>
              <a:rPr b="0" lang="en-IL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Military </a:t>
            </a:r>
            <a:r>
              <a:rPr b="0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G</a:t>
            </a:r>
            <a:r>
              <a:rPr b="0" lang="en-IL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rade - IP66 MIL-STD (Water/dust resistance)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3" marL="457200" indent="-457200">
              <a:lnSpc>
                <a:spcPct val="120000"/>
              </a:lnSpc>
              <a:buClr>
                <a:srgbClr val="1c244b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CE Certified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rgbClr val="23cfd8"/>
                </a:solidFill>
                <a:latin typeface="Arial"/>
                <a:ea typeface="Helvetica Light"/>
              </a:rPr>
              <a:t>Short Development Cycle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lvl="3" marL="457200" indent="-457200">
              <a:lnSpc>
                <a:spcPct val="120000"/>
              </a:lnSpc>
              <a:buClr>
                <a:srgbClr val="1c244b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S/W Based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lvl="3" marL="457200" indent="-457200">
              <a:lnSpc>
                <a:spcPct val="120000"/>
              </a:lnSpc>
              <a:buClr>
                <a:srgbClr val="1c244b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No Proprietary H/W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1" name="Picture 15" descr=""/>
          <p:cNvPicPr/>
          <p:nvPr/>
        </p:nvPicPr>
        <p:blipFill>
          <a:blip r:embed="rId2"/>
          <a:stretch/>
        </p:blipFill>
        <p:spPr>
          <a:xfrm>
            <a:off x="13123080" y="2308320"/>
            <a:ext cx="3727080" cy="577692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" descr="Icon&#10;&#10;Description automatically generated"/>
          <p:cNvPicPr/>
          <p:nvPr/>
        </p:nvPicPr>
        <p:blipFill>
          <a:blip r:embed="rId3"/>
          <a:stretch/>
        </p:blipFill>
        <p:spPr>
          <a:xfrm>
            <a:off x="13917600" y="9303840"/>
            <a:ext cx="2142000" cy="2142000"/>
          </a:xfrm>
          <a:prstGeom prst="rect">
            <a:avLst/>
          </a:prstGeom>
          <a:ln w="0">
            <a:noFill/>
          </a:ln>
        </p:spPr>
      </p:pic>
      <p:pic>
        <p:nvPicPr>
          <p:cNvPr id="293" name="" descr=""/>
          <p:cNvPicPr/>
          <p:nvPr/>
        </p:nvPicPr>
        <p:blipFill>
          <a:blip r:embed="rId4"/>
          <a:stretch/>
        </p:blipFill>
        <p:spPr>
          <a:xfrm>
            <a:off x="18953280" y="3247920"/>
            <a:ext cx="4653360" cy="9259200"/>
          </a:xfrm>
          <a:prstGeom prst="rect">
            <a:avLst/>
          </a:prstGeom>
          <a:ln w="0">
            <a:noFill/>
          </a:ln>
        </p:spPr>
      </p:pic>
      <p:grpSp>
        <p:nvGrpSpPr>
          <p:cNvPr id="294" name=""/>
          <p:cNvGrpSpPr/>
          <p:nvPr/>
        </p:nvGrpSpPr>
        <p:grpSpPr>
          <a:xfrm>
            <a:off x="-1120320" y="72720"/>
            <a:ext cx="16740360" cy="927360"/>
            <a:chOff x="-1120320" y="72720"/>
            <a:chExt cx="16740360" cy="927360"/>
          </a:xfrm>
        </p:grpSpPr>
        <p:sp>
          <p:nvSpPr>
            <p:cNvPr id="295" name="Parallelogram 18"/>
            <p:cNvSpPr/>
            <p:nvPr/>
          </p:nvSpPr>
          <p:spPr>
            <a:xfrm>
              <a:off x="-1120320" y="179280"/>
              <a:ext cx="15913440" cy="714600"/>
            </a:xfrm>
            <a:prstGeom prst="parallelogram">
              <a:avLst>
                <a:gd name="adj" fmla="val 25000"/>
              </a:avLst>
            </a:prstGeom>
            <a:solidFill>
              <a:srgbClr val="1c244b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  <p:sp>
          <p:nvSpPr>
            <p:cNvPr id="296" name="Parallelogram 20"/>
            <p:cNvSpPr/>
            <p:nvPr/>
          </p:nvSpPr>
          <p:spPr>
            <a:xfrm>
              <a:off x="14641920" y="72720"/>
              <a:ext cx="978120" cy="927360"/>
            </a:xfrm>
            <a:prstGeom prst="parallelogram">
              <a:avLst>
                <a:gd name="adj" fmla="val 25000"/>
              </a:avLst>
            </a:prstGeom>
            <a:solidFill>
              <a:srgbClr val="23cfd8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</p:grpSp>
      <p:sp>
        <p:nvSpPr>
          <p:cNvPr id="297" name=""/>
          <p:cNvSpPr txBox="1"/>
          <p:nvPr/>
        </p:nvSpPr>
        <p:spPr>
          <a:xfrm>
            <a:off x="936360" y="-78120"/>
            <a:ext cx="5760000" cy="119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7200" spc="168" strike="noStrike">
                <a:solidFill>
                  <a:srgbClr val="ffffff"/>
                </a:solidFill>
                <a:latin typeface="Fredoka SemiBold"/>
              </a:rPr>
              <a:t>EKLIPS</a:t>
            </a:r>
            <a:endParaRPr b="0" lang="it-IT" sz="7200" spc="168" strike="noStrike">
              <a:solidFill>
                <a:srgbClr val="ffffff"/>
              </a:solidFill>
              <a:latin typeface="Fredoka Semi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raphic 10" descr="Building"/>
          <p:cNvPicPr/>
          <p:nvPr/>
        </p:nvPicPr>
        <p:blipFill>
          <a:blip r:embed="rId1"/>
          <a:stretch/>
        </p:blipFill>
        <p:spPr>
          <a:xfrm>
            <a:off x="870480" y="4759200"/>
            <a:ext cx="830160" cy="83016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Placeholder 14" descr=""/>
          <p:cNvPicPr/>
          <p:nvPr/>
        </p:nvPicPr>
        <p:blipFill>
          <a:blip r:embed="rId2"/>
          <a:stretch/>
        </p:blipFill>
        <p:spPr>
          <a:xfrm>
            <a:off x="14223600" y="0"/>
            <a:ext cx="10158840" cy="13714920"/>
          </a:xfrm>
          <a:prstGeom prst="rect">
            <a:avLst/>
          </a:prstGeom>
          <a:ln w="0">
            <a:noFill/>
          </a:ln>
        </p:spPr>
      </p:pic>
      <p:sp>
        <p:nvSpPr>
          <p:cNvPr id="300" name="TextBox 5"/>
          <p:cNvSpPr/>
          <p:nvPr/>
        </p:nvSpPr>
        <p:spPr>
          <a:xfrm>
            <a:off x="899280" y="2564280"/>
            <a:ext cx="12268800" cy="1015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6000" spc="-1" strike="noStrike">
                <a:solidFill>
                  <a:srgbClr val="1c244b"/>
                </a:solidFill>
                <a:latin typeface="Helvetica Light"/>
                <a:ea typeface="Helvetica Light"/>
              </a:rPr>
              <a:t>THREE DEPLOYMENT TYPES</a:t>
            </a:r>
            <a:endParaRPr b="0" lang="it-IT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TextBox 30"/>
          <p:cNvSpPr/>
          <p:nvPr/>
        </p:nvSpPr>
        <p:spPr>
          <a:xfrm>
            <a:off x="1977480" y="4701600"/>
            <a:ext cx="3568320" cy="7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400" spc="-1" strike="noStrike">
                <a:solidFill>
                  <a:srgbClr val="1c244b"/>
                </a:solidFill>
                <a:latin typeface="Arial"/>
                <a:ea typeface="Helvetica Light"/>
              </a:rPr>
              <a:t>Stationary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TextBox 11"/>
          <p:cNvSpPr/>
          <p:nvPr/>
        </p:nvSpPr>
        <p:spPr>
          <a:xfrm>
            <a:off x="1977480" y="5355720"/>
            <a:ext cx="9102960" cy="1075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marL="457200" indent="-457200">
              <a:lnSpc>
                <a:spcPct val="100000"/>
              </a:lnSpc>
              <a:buClr>
                <a:srgbClr val="1c244b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c244b"/>
                </a:solidFill>
                <a:latin typeface="Arial"/>
                <a:ea typeface="Helvetica Light"/>
              </a:rPr>
              <a:t>Fixed Installation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c244b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c244b"/>
                </a:solidFill>
                <a:latin typeface="Arial"/>
                <a:ea typeface="Helvetica Light"/>
              </a:rPr>
              <a:t>Installed on existing site equipment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TextBox 15"/>
          <p:cNvSpPr/>
          <p:nvPr/>
        </p:nvSpPr>
        <p:spPr>
          <a:xfrm>
            <a:off x="1977480" y="6967800"/>
            <a:ext cx="2974680" cy="7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400" spc="-1" strike="noStrike">
                <a:solidFill>
                  <a:srgbClr val="1c244b"/>
                </a:solidFill>
                <a:latin typeface="Arial"/>
                <a:ea typeface="Helvetica Light"/>
              </a:rPr>
              <a:t>Portable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TextBox 16"/>
          <p:cNvSpPr/>
          <p:nvPr/>
        </p:nvSpPr>
        <p:spPr>
          <a:xfrm>
            <a:off x="1977480" y="7615080"/>
            <a:ext cx="8047080" cy="1563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marL="457200" indent="-457200">
              <a:lnSpc>
                <a:spcPct val="100000"/>
              </a:lnSpc>
              <a:buClr>
                <a:srgbClr val="1c244b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c244b"/>
                </a:solidFill>
                <a:latin typeface="Arial"/>
                <a:ea typeface="Helvetica Light"/>
              </a:rPr>
              <a:t>Compact kit with tripod stands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c244b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c244b"/>
                </a:solidFill>
                <a:latin typeface="Arial"/>
                <a:ea typeface="Helvetica Light"/>
              </a:rPr>
              <a:t>Self &amp; fast deployment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c244b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c244b"/>
                </a:solidFill>
                <a:latin typeface="Arial"/>
                <a:ea typeface="Helvetica Light"/>
              </a:rPr>
              <a:t>Flexible for ad-hoc events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TextBox 18"/>
          <p:cNvSpPr/>
          <p:nvPr/>
        </p:nvSpPr>
        <p:spPr>
          <a:xfrm>
            <a:off x="1977480" y="9565200"/>
            <a:ext cx="3154680" cy="771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400" spc="-1" strike="noStrike">
                <a:solidFill>
                  <a:srgbClr val="1c244b"/>
                </a:solidFill>
                <a:latin typeface="Arial"/>
                <a:ea typeface="Helvetica Light"/>
              </a:rPr>
              <a:t>Mounted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TextBox 20"/>
          <p:cNvSpPr/>
          <p:nvPr/>
        </p:nvSpPr>
        <p:spPr>
          <a:xfrm>
            <a:off x="1977480" y="10297080"/>
            <a:ext cx="6873840" cy="1075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marL="457200" indent="-457200">
              <a:lnSpc>
                <a:spcPct val="100000"/>
              </a:lnSpc>
              <a:buClr>
                <a:srgbClr val="1c244b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c244b"/>
                </a:solidFill>
                <a:latin typeface="Arial"/>
                <a:ea typeface="Helvetica Light"/>
              </a:rPr>
              <a:t>Car mounted deployment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1c244b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1c244b"/>
                </a:solidFill>
                <a:latin typeface="Arial"/>
                <a:ea typeface="Helvetica Light"/>
              </a:rPr>
              <a:t>Protection on the move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7" name="Graphic 24" descr="Suitcase"/>
          <p:cNvPicPr/>
          <p:nvPr/>
        </p:nvPicPr>
        <p:blipFill>
          <a:blip r:embed="rId3"/>
          <a:stretch/>
        </p:blipFill>
        <p:spPr>
          <a:xfrm>
            <a:off x="908280" y="7025400"/>
            <a:ext cx="754560" cy="754560"/>
          </a:xfrm>
          <a:prstGeom prst="rect">
            <a:avLst/>
          </a:prstGeom>
          <a:ln w="0">
            <a:noFill/>
          </a:ln>
        </p:spPr>
      </p:pic>
      <p:pic>
        <p:nvPicPr>
          <p:cNvPr id="308" name="Graphic 28" descr="Car"/>
          <p:cNvPicPr/>
          <p:nvPr/>
        </p:nvPicPr>
        <p:blipFill>
          <a:blip r:embed="rId4"/>
          <a:stretch/>
        </p:blipFill>
        <p:spPr>
          <a:xfrm>
            <a:off x="870480" y="9500040"/>
            <a:ext cx="913320" cy="913320"/>
          </a:xfrm>
          <a:prstGeom prst="rect">
            <a:avLst/>
          </a:prstGeom>
          <a:ln w="0">
            <a:noFill/>
          </a:ln>
        </p:spPr>
      </p:pic>
      <p:grpSp>
        <p:nvGrpSpPr>
          <p:cNvPr id="309" name=""/>
          <p:cNvGrpSpPr/>
          <p:nvPr/>
        </p:nvGrpSpPr>
        <p:grpSpPr>
          <a:xfrm>
            <a:off x="-1120320" y="72720"/>
            <a:ext cx="16740360" cy="927360"/>
            <a:chOff x="-1120320" y="72720"/>
            <a:chExt cx="16740360" cy="927360"/>
          </a:xfrm>
        </p:grpSpPr>
        <p:sp>
          <p:nvSpPr>
            <p:cNvPr id="310" name="Parallelogram 18"/>
            <p:cNvSpPr/>
            <p:nvPr/>
          </p:nvSpPr>
          <p:spPr>
            <a:xfrm>
              <a:off x="-1120320" y="179280"/>
              <a:ext cx="15913440" cy="714600"/>
            </a:xfrm>
            <a:prstGeom prst="parallelogram">
              <a:avLst>
                <a:gd name="adj" fmla="val 25000"/>
              </a:avLst>
            </a:prstGeom>
            <a:solidFill>
              <a:srgbClr val="1c244b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  <p:sp>
          <p:nvSpPr>
            <p:cNvPr id="311" name="Parallelogram 20"/>
            <p:cNvSpPr/>
            <p:nvPr/>
          </p:nvSpPr>
          <p:spPr>
            <a:xfrm>
              <a:off x="14641920" y="72720"/>
              <a:ext cx="978120" cy="927360"/>
            </a:xfrm>
            <a:prstGeom prst="parallelogram">
              <a:avLst>
                <a:gd name="adj" fmla="val 25000"/>
              </a:avLst>
            </a:prstGeom>
            <a:solidFill>
              <a:srgbClr val="23cfd8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</p:grpSp>
      <p:sp>
        <p:nvSpPr>
          <p:cNvPr id="312" name=""/>
          <p:cNvSpPr txBox="1"/>
          <p:nvPr/>
        </p:nvSpPr>
        <p:spPr>
          <a:xfrm>
            <a:off x="936360" y="-78120"/>
            <a:ext cx="5760000" cy="119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7200" spc="168" strike="noStrike">
                <a:solidFill>
                  <a:srgbClr val="ffffff"/>
                </a:solidFill>
                <a:latin typeface="Fredoka SemiBold"/>
              </a:rPr>
              <a:t>EKLIPS</a:t>
            </a:r>
            <a:endParaRPr b="0" lang="it-IT" sz="7200" spc="168" strike="noStrike">
              <a:solidFill>
                <a:srgbClr val="ffffff"/>
              </a:solidFill>
              <a:latin typeface="Fredoka Semi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8" descr=""/>
          <p:cNvPicPr/>
          <p:nvPr/>
        </p:nvPicPr>
        <p:blipFill>
          <a:blip r:embed="rId1">
            <a:alphaModFix amt="2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36000"/>
            <a:ext cx="24382800" cy="13714920"/>
          </a:xfrm>
          <a:prstGeom prst="rect">
            <a:avLst/>
          </a:prstGeom>
          <a:ln w="0">
            <a:noFill/>
          </a:ln>
        </p:spPr>
      </p:pic>
      <p:sp>
        <p:nvSpPr>
          <p:cNvPr id="314" name="TextBox 1"/>
          <p:cNvSpPr/>
          <p:nvPr/>
        </p:nvSpPr>
        <p:spPr>
          <a:xfrm>
            <a:off x="7632000" y="8568000"/>
            <a:ext cx="8820000" cy="330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0" lang="en-IL" sz="8800" spc="1191" strike="noStrike">
                <a:solidFill>
                  <a:srgbClr val="355269"/>
                </a:solidFill>
                <a:latin typeface="Arial"/>
                <a:ea typeface="Helvetica Light"/>
              </a:rPr>
              <a:t>THANK YOU!</a:t>
            </a:r>
            <a:endParaRPr b="0" lang="it-IT" sz="8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20000"/>
              </a:lnSpc>
              <a:tabLst>
                <a:tab algn="l" pos="0"/>
              </a:tabLst>
            </a:pPr>
            <a:endParaRPr b="0" lang="it-IT" sz="8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5" name="" descr=""/>
          <p:cNvPicPr/>
          <p:nvPr/>
        </p:nvPicPr>
        <p:blipFill>
          <a:blip r:embed="rId3"/>
          <a:stretch/>
        </p:blipFill>
        <p:spPr>
          <a:xfrm>
            <a:off x="8026200" y="4018680"/>
            <a:ext cx="8029800" cy="4395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"/>
          <p:cNvSpPr/>
          <p:nvPr/>
        </p:nvSpPr>
        <p:spPr>
          <a:xfrm>
            <a:off x="870480" y="5403600"/>
            <a:ext cx="12057840" cy="45172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marL="285840" indent="-285840" algn="just">
              <a:lnSpc>
                <a:spcPct val="100000"/>
              </a:lnSpc>
              <a:spcBef>
                <a:spcPts val="2999"/>
              </a:spcBef>
              <a:buClr>
                <a:srgbClr val="009193"/>
              </a:buClr>
              <a:buFont typeface="Arial"/>
              <a:buChar char="•"/>
            </a:pPr>
            <a:r>
              <a:rPr b="0" lang="en-US" sz="3000" spc="-1" strike="noStrike">
                <a:solidFill>
                  <a:srgbClr val="009193"/>
                </a:solidFill>
                <a:latin typeface="Poppins"/>
                <a:ea typeface="Helvetica Light"/>
              </a:rPr>
              <a:t>Founded in 2002, GR Sistemi is recognized as leader in global security by several governments, banks &amp; manufacturing industries.</a:t>
            </a:r>
            <a:endParaRPr b="0" lang="it-IT" sz="3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00000"/>
              </a:lnSpc>
              <a:spcBef>
                <a:spcPts val="2999"/>
              </a:spcBef>
              <a:buClr>
                <a:srgbClr val="009193"/>
              </a:buClr>
              <a:buFont typeface="Arial"/>
              <a:buChar char="•"/>
            </a:pPr>
            <a:r>
              <a:rPr b="0" lang="it-IT" sz="3000" spc="-1" strike="noStrike">
                <a:solidFill>
                  <a:srgbClr val="009193"/>
                </a:solidFill>
                <a:latin typeface="Poppins"/>
                <a:ea typeface="Helvetica Light"/>
              </a:rPr>
              <a:t>We provide solutions in the field of IT, cyber security, electronic surveillance and remote monitoring.</a:t>
            </a:r>
            <a:endParaRPr b="0" lang="it-IT" sz="3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00000"/>
              </a:lnSpc>
              <a:spcBef>
                <a:spcPts val="2999"/>
              </a:spcBef>
              <a:buClr>
                <a:srgbClr val="009193"/>
              </a:buClr>
              <a:buFont typeface="Arial"/>
              <a:buChar char="•"/>
            </a:pPr>
            <a:r>
              <a:rPr b="0" lang="en-US" sz="3000" spc="-1" strike="noStrike">
                <a:solidFill>
                  <a:srgbClr val="009193"/>
                </a:solidFill>
                <a:latin typeface="Poppins"/>
                <a:ea typeface="Helvetica Light"/>
              </a:rPr>
              <a:t>GR Sistemi main activity focuses on leading edge high technology where we specialise in software development and rapid hardware prototyping</a:t>
            </a:r>
            <a:endParaRPr b="0" lang="it-IT" sz="3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9" name=""/>
          <p:cNvGrpSpPr/>
          <p:nvPr/>
        </p:nvGrpSpPr>
        <p:grpSpPr>
          <a:xfrm>
            <a:off x="-1120680" y="72720"/>
            <a:ext cx="16740360" cy="927360"/>
            <a:chOff x="-1120680" y="72720"/>
            <a:chExt cx="16740360" cy="927360"/>
          </a:xfrm>
        </p:grpSpPr>
        <p:sp>
          <p:nvSpPr>
            <p:cNvPr id="130" name="Parallelogram 18"/>
            <p:cNvSpPr/>
            <p:nvPr/>
          </p:nvSpPr>
          <p:spPr>
            <a:xfrm>
              <a:off x="-1120680" y="179280"/>
              <a:ext cx="15913440" cy="714600"/>
            </a:xfrm>
            <a:prstGeom prst="parallelogram">
              <a:avLst>
                <a:gd name="adj" fmla="val 25000"/>
              </a:avLst>
            </a:prstGeom>
            <a:solidFill>
              <a:srgbClr val="1c244b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pPr>
                <a:lnSpc>
                  <a:spcPct val="100000"/>
                </a:lnSpc>
              </a:pPr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  <p:sp>
          <p:nvSpPr>
            <p:cNvPr id="131" name="Parallelogram 20"/>
            <p:cNvSpPr/>
            <p:nvPr/>
          </p:nvSpPr>
          <p:spPr>
            <a:xfrm>
              <a:off x="14641560" y="72720"/>
              <a:ext cx="978120" cy="927360"/>
            </a:xfrm>
            <a:prstGeom prst="parallelogram">
              <a:avLst>
                <a:gd name="adj" fmla="val 25000"/>
              </a:avLst>
            </a:prstGeom>
            <a:solidFill>
              <a:srgbClr val="23cfd8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pPr>
                <a:lnSpc>
                  <a:spcPct val="100000"/>
                </a:lnSpc>
              </a:pPr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</p:grpSp>
      <p:pic>
        <p:nvPicPr>
          <p:cNvPr id="132" name="" descr=""/>
          <p:cNvPicPr/>
          <p:nvPr/>
        </p:nvPicPr>
        <p:blipFill>
          <a:blip r:embed="rId1">
            <a:lum bright="-43000"/>
          </a:blip>
          <a:stretch/>
        </p:blipFill>
        <p:spPr>
          <a:xfrm>
            <a:off x="899640" y="3088800"/>
            <a:ext cx="8819280" cy="1757880"/>
          </a:xfrm>
          <a:prstGeom prst="rect">
            <a:avLst/>
          </a:prstGeom>
          <a:ln w="0">
            <a:noFill/>
          </a:ln>
        </p:spPr>
      </p:pic>
      <p:grpSp>
        <p:nvGrpSpPr>
          <p:cNvPr id="133" name="Group 26"/>
          <p:cNvGrpSpPr/>
          <p:nvPr/>
        </p:nvGrpSpPr>
        <p:grpSpPr>
          <a:xfrm>
            <a:off x="16740000" y="923040"/>
            <a:ext cx="7017480" cy="2136960"/>
            <a:chOff x="16740000" y="923040"/>
            <a:chExt cx="7017480" cy="2136960"/>
          </a:xfrm>
        </p:grpSpPr>
        <p:sp>
          <p:nvSpPr>
            <p:cNvPr id="134" name="Rounded Rectangle 48"/>
            <p:cNvSpPr/>
            <p:nvPr/>
          </p:nvSpPr>
          <p:spPr>
            <a:xfrm>
              <a:off x="16740000" y="923040"/>
              <a:ext cx="7017480" cy="2136960"/>
            </a:xfrm>
            <a:prstGeom prst="roundRect">
              <a:avLst>
                <a:gd name="adj" fmla="val 9378"/>
              </a:avLst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rgbClr val="3e4247"/>
              </a:solidFill>
              <a:round/>
            </a:ln>
            <a:effectLst>
              <a:outerShdw algn="tl" blurRad="50760" dir="2700000" dist="37674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20000"/>
                </a:lnSpc>
                <a:tabLst>
                  <a:tab algn="l" pos="0"/>
                </a:tabLst>
              </a:pPr>
              <a:endParaRPr b="0" lang="en-IL" sz="1200" spc="-1" strike="noStrike">
                <a:solidFill>
                  <a:schemeClr val="lt1"/>
                </a:solidFill>
                <a:latin typeface="Helvetica Light"/>
                <a:ea typeface="Helvetica Light"/>
              </a:endParaRPr>
            </a:p>
          </p:txBody>
        </p:sp>
        <p:grpSp>
          <p:nvGrpSpPr>
            <p:cNvPr id="135" name="Group 28"/>
            <p:cNvGrpSpPr/>
            <p:nvPr/>
          </p:nvGrpSpPr>
          <p:grpSpPr>
            <a:xfrm>
              <a:off x="16940880" y="1202040"/>
              <a:ext cx="6295320" cy="1681200"/>
              <a:chOff x="16940880" y="1202040"/>
              <a:chExt cx="6295320" cy="1681200"/>
            </a:xfrm>
          </p:grpSpPr>
          <p:pic>
            <p:nvPicPr>
              <p:cNvPr id="136" name="Picture 29" descr="Shape&#10;&#10;Description automatically generated with medium confidence"/>
              <p:cNvPicPr/>
              <p:nvPr/>
            </p:nvPicPr>
            <p:blipFill>
              <a:blip r:embed="rId2"/>
              <a:stretch/>
            </p:blipFill>
            <p:spPr>
              <a:xfrm>
                <a:off x="21774960" y="1815480"/>
                <a:ext cx="1213920" cy="973440"/>
              </a:xfrm>
              <a:prstGeom prst="rect">
                <a:avLst/>
              </a:prstGeom>
              <a:ln w="0">
                <a:solidFill>
                  <a:srgbClr val="3e4247"/>
                </a:solidFill>
              </a:ln>
            </p:spPr>
          </p:pic>
          <p:pic>
            <p:nvPicPr>
              <p:cNvPr id="137" name="Picture 30" descr="Shape&#10;&#10;Description automatically generated with medium confidence"/>
              <p:cNvPicPr/>
              <p:nvPr/>
            </p:nvPicPr>
            <p:blipFill>
              <a:blip r:embed="rId3"/>
              <a:stretch/>
            </p:blipFill>
            <p:spPr>
              <a:xfrm>
                <a:off x="19405440" y="1846800"/>
                <a:ext cx="1560960" cy="910800"/>
              </a:xfrm>
              <a:prstGeom prst="rect">
                <a:avLst/>
              </a:prstGeom>
              <a:ln w="0">
                <a:solidFill>
                  <a:srgbClr val="3e4247"/>
                </a:solidFill>
              </a:ln>
            </p:spPr>
          </p:pic>
          <p:pic>
            <p:nvPicPr>
              <p:cNvPr id="138" name="Picture 31" descr="Shape&#10;&#10;Description automatically generated with low confidence"/>
              <p:cNvPicPr/>
              <p:nvPr/>
            </p:nvPicPr>
            <p:blipFill>
              <a:blip r:embed="rId4"/>
              <a:stretch/>
            </p:blipFill>
            <p:spPr>
              <a:xfrm>
                <a:off x="17556120" y="1721160"/>
                <a:ext cx="1040400" cy="1162080"/>
              </a:xfrm>
              <a:prstGeom prst="rect">
                <a:avLst/>
              </a:prstGeom>
              <a:ln w="0">
                <a:solidFill>
                  <a:srgbClr val="3e4247"/>
                </a:solidFill>
              </a:ln>
            </p:spPr>
          </p:pic>
          <p:sp>
            <p:nvSpPr>
              <p:cNvPr id="139" name="TextBox 32"/>
              <p:cNvSpPr/>
              <p:nvPr/>
            </p:nvSpPr>
            <p:spPr>
              <a:xfrm>
                <a:off x="16940880" y="1226160"/>
                <a:ext cx="2345040" cy="345240"/>
              </a:xfrm>
              <a:prstGeom prst="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 w="0">
                <a:solidFill>
                  <a:srgbClr val="3e4247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20000"/>
                  </a:lnSpc>
                  <a:tabLst>
                    <a:tab algn="l" pos="0"/>
                  </a:tabLst>
                </a:pPr>
                <a:r>
                  <a:rPr b="1" lang="en-IL" sz="1400" spc="-1" strike="noStrike">
                    <a:solidFill>
                      <a:srgbClr val="00abff"/>
                    </a:solidFill>
                    <a:latin typeface="Poppins"/>
                    <a:ea typeface="Helvetica Light"/>
                  </a:rPr>
                  <a:t>DETECT &amp; TRACK</a:t>
                </a:r>
                <a:endParaRPr b="0" lang="it-IT" sz="1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0" name="TextBox 33"/>
              <p:cNvSpPr/>
              <p:nvPr/>
            </p:nvSpPr>
            <p:spPr>
              <a:xfrm>
                <a:off x="19537920" y="1202040"/>
                <a:ext cx="1351440" cy="345240"/>
              </a:xfrm>
              <a:prstGeom prst="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 w="0">
                <a:solidFill>
                  <a:srgbClr val="3e4247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20000"/>
                  </a:lnSpc>
                  <a:tabLst>
                    <a:tab algn="l" pos="0"/>
                  </a:tabLst>
                </a:pPr>
                <a:r>
                  <a:rPr b="1" lang="en-IL" sz="1400" spc="-1" strike="noStrike">
                    <a:solidFill>
                      <a:srgbClr val="00abff"/>
                    </a:solidFill>
                    <a:latin typeface="Poppins"/>
                    <a:ea typeface="Helvetica Light"/>
                  </a:rPr>
                  <a:t>IDENTIFY</a:t>
                </a:r>
                <a:endParaRPr b="0" lang="it-IT" sz="1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" name="TextBox 34"/>
              <p:cNvSpPr/>
              <p:nvPr/>
            </p:nvSpPr>
            <p:spPr>
              <a:xfrm>
                <a:off x="21675240" y="1216080"/>
                <a:ext cx="1560960" cy="345240"/>
              </a:xfrm>
              <a:prstGeom prst="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 w="0">
                <a:solidFill>
                  <a:srgbClr val="3e4247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>
                  <a:lnSpc>
                    <a:spcPct val="120000"/>
                  </a:lnSpc>
                  <a:tabLst>
                    <a:tab algn="l" pos="0"/>
                  </a:tabLst>
                </a:pPr>
                <a:r>
                  <a:rPr b="1" lang="en-IL" sz="1400" spc="-1" strike="noStrike">
                    <a:solidFill>
                      <a:srgbClr val="00abff"/>
                    </a:solidFill>
                    <a:latin typeface="Poppins"/>
                    <a:ea typeface="Helvetica Light"/>
                  </a:rPr>
                  <a:t>MITIGATE</a:t>
                </a:r>
                <a:endParaRPr b="0" lang="it-IT" sz="1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42" name=""/>
          <p:cNvSpPr txBox="1"/>
          <p:nvPr/>
        </p:nvSpPr>
        <p:spPr>
          <a:xfrm>
            <a:off x="936000" y="-78120"/>
            <a:ext cx="5760000" cy="119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7200" spc="168" strike="noStrike">
                <a:solidFill>
                  <a:srgbClr val="ffffff"/>
                </a:solidFill>
                <a:latin typeface="Fredoka SemiBold"/>
              </a:rPr>
              <a:t>EKLIPS</a:t>
            </a:r>
            <a:endParaRPr b="0" lang="it-IT" sz="7200" spc="168" strike="noStrike">
              <a:solidFill>
                <a:srgbClr val="ffffff"/>
              </a:solidFill>
              <a:latin typeface="Fredoka SemiBold"/>
            </a:endParaRPr>
          </a:p>
        </p:txBody>
      </p:sp>
      <p:pic>
        <p:nvPicPr>
          <p:cNvPr id="143" name="" descr=""/>
          <p:cNvPicPr/>
          <p:nvPr/>
        </p:nvPicPr>
        <p:blipFill>
          <a:blip r:embed="rId5"/>
          <a:stretch/>
        </p:blipFill>
        <p:spPr>
          <a:xfrm>
            <a:off x="17172000" y="4140000"/>
            <a:ext cx="1703160" cy="3388680"/>
          </a:xfrm>
          <a:prstGeom prst="rect">
            <a:avLst/>
          </a:prstGeom>
          <a:ln w="0">
            <a:noFill/>
          </a:ln>
        </p:spPr>
      </p:pic>
      <p:pic>
        <p:nvPicPr>
          <p:cNvPr id="144" name="" descr=""/>
          <p:cNvPicPr/>
          <p:nvPr/>
        </p:nvPicPr>
        <p:blipFill>
          <a:blip r:embed="rId6"/>
          <a:stretch/>
        </p:blipFill>
        <p:spPr>
          <a:xfrm>
            <a:off x="17598240" y="3387960"/>
            <a:ext cx="3143160" cy="6253920"/>
          </a:xfrm>
          <a:prstGeom prst="rect">
            <a:avLst/>
          </a:prstGeom>
          <a:ln w="0">
            <a:noFill/>
          </a:ln>
        </p:spPr>
      </p:pic>
      <p:pic>
        <p:nvPicPr>
          <p:cNvPr id="145" name="" descr=""/>
          <p:cNvPicPr/>
          <p:nvPr/>
        </p:nvPicPr>
        <p:blipFill>
          <a:blip r:embed="rId7"/>
          <a:stretch/>
        </p:blipFill>
        <p:spPr>
          <a:xfrm>
            <a:off x="18360000" y="2166120"/>
            <a:ext cx="5580000" cy="1110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3"/>
          <p:cNvSpPr/>
          <p:nvPr/>
        </p:nvSpPr>
        <p:spPr>
          <a:xfrm>
            <a:off x="870480" y="4660920"/>
            <a:ext cx="7422840" cy="88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3600" spc="-1" strike="noStrike">
                <a:solidFill>
                  <a:srgbClr val="26cfd7"/>
                </a:solidFill>
                <a:latin typeface="Arial"/>
                <a:ea typeface="Montserrat Semi Bold"/>
              </a:rPr>
              <a:t>Drone market size and forecast</a:t>
            </a:r>
            <a:endParaRPr b="0" lang="it-IT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TextBox 8"/>
          <p:cNvSpPr/>
          <p:nvPr/>
        </p:nvSpPr>
        <p:spPr>
          <a:xfrm>
            <a:off x="870480" y="2021040"/>
            <a:ext cx="12862800" cy="1929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IL" sz="6000" spc="-1" strike="noStrike">
                <a:solidFill>
                  <a:srgbClr val="1c244b"/>
                </a:solidFill>
                <a:latin typeface="Arial"/>
                <a:ea typeface="Helvetica Light"/>
              </a:rPr>
              <a:t>COMMERICAL DRONES</a:t>
            </a:r>
            <a:endParaRPr b="0" lang="it-IT" sz="6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IL" sz="6000" spc="-1" strike="noStrike">
                <a:solidFill>
                  <a:srgbClr val="1c244b"/>
                </a:solidFill>
                <a:latin typeface="Arial"/>
                <a:ea typeface="Helvetica Light"/>
              </a:rPr>
              <a:t>ARE TAKING OFF</a:t>
            </a:r>
            <a:endParaRPr b="0" lang="it-IT" sz="6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48" name="Chart 9"/>
          <p:cNvGraphicFramePr/>
          <p:nvPr/>
        </p:nvGraphicFramePr>
        <p:xfrm>
          <a:off x="870480" y="5194800"/>
          <a:ext cx="12097440" cy="5679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49" name="Title 3"/>
          <p:cNvSpPr/>
          <p:nvPr/>
        </p:nvSpPr>
        <p:spPr>
          <a:xfrm>
            <a:off x="870480" y="12459240"/>
            <a:ext cx="2829240" cy="88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Montserrat Semi Bold"/>
              </a:rPr>
              <a:t>Revenue, USD bn</a:t>
            </a:r>
            <a:endParaRPr b="0" lang="it-IT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Title 3"/>
          <p:cNvSpPr/>
          <p:nvPr/>
        </p:nvSpPr>
        <p:spPr>
          <a:xfrm>
            <a:off x="3584160" y="12459240"/>
            <a:ext cx="3952080" cy="88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Montserrat Semi Bold"/>
              </a:rPr>
              <a:t>Source: Dronelife.com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Picture Placeholder 14" descr=""/>
          <p:cNvPicPr/>
          <p:nvPr/>
        </p:nvPicPr>
        <p:blipFill>
          <a:blip r:embed="rId2"/>
          <a:stretch/>
        </p:blipFill>
        <p:spPr>
          <a:xfrm>
            <a:off x="14223600" y="0"/>
            <a:ext cx="10158840" cy="13714920"/>
          </a:xfrm>
          <a:prstGeom prst="rect">
            <a:avLst/>
          </a:prstGeom>
          <a:ln w="0">
            <a:noFill/>
          </a:ln>
        </p:spPr>
      </p:pic>
      <p:grpSp>
        <p:nvGrpSpPr>
          <p:cNvPr id="152" name=""/>
          <p:cNvGrpSpPr/>
          <p:nvPr/>
        </p:nvGrpSpPr>
        <p:grpSpPr>
          <a:xfrm>
            <a:off x="-1120320" y="72720"/>
            <a:ext cx="16740360" cy="927360"/>
            <a:chOff x="-1120320" y="72720"/>
            <a:chExt cx="16740360" cy="927360"/>
          </a:xfrm>
        </p:grpSpPr>
        <p:sp>
          <p:nvSpPr>
            <p:cNvPr id="153" name="Parallelogram 18"/>
            <p:cNvSpPr/>
            <p:nvPr/>
          </p:nvSpPr>
          <p:spPr>
            <a:xfrm>
              <a:off x="-1120320" y="179280"/>
              <a:ext cx="15913440" cy="714600"/>
            </a:xfrm>
            <a:prstGeom prst="parallelogram">
              <a:avLst>
                <a:gd name="adj" fmla="val 25000"/>
              </a:avLst>
            </a:prstGeom>
            <a:solidFill>
              <a:srgbClr val="1c244b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  <p:sp>
          <p:nvSpPr>
            <p:cNvPr id="154" name="Parallelogram 20"/>
            <p:cNvSpPr/>
            <p:nvPr/>
          </p:nvSpPr>
          <p:spPr>
            <a:xfrm>
              <a:off x="14641920" y="72720"/>
              <a:ext cx="978120" cy="927360"/>
            </a:xfrm>
            <a:prstGeom prst="parallelogram">
              <a:avLst>
                <a:gd name="adj" fmla="val 25000"/>
              </a:avLst>
            </a:prstGeom>
            <a:solidFill>
              <a:srgbClr val="23cfd8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</p:grpSp>
      <p:sp>
        <p:nvSpPr>
          <p:cNvPr id="155" name=""/>
          <p:cNvSpPr txBox="1"/>
          <p:nvPr/>
        </p:nvSpPr>
        <p:spPr>
          <a:xfrm>
            <a:off x="936360" y="-78120"/>
            <a:ext cx="5760000" cy="119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7200" spc="168" strike="noStrike">
                <a:solidFill>
                  <a:srgbClr val="ffffff"/>
                </a:solidFill>
                <a:latin typeface="Fredoka SemiBold"/>
              </a:rPr>
              <a:t>EKLIPS</a:t>
            </a:r>
            <a:endParaRPr b="0" lang="it-IT" sz="7200" spc="168" strike="noStrike">
              <a:solidFill>
                <a:srgbClr val="ffffff"/>
              </a:solidFill>
              <a:latin typeface="Fredoka Semi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3" descr="Colosseum in Rome"/>
          <p:cNvPicPr/>
          <p:nvPr/>
        </p:nvPicPr>
        <p:blipFill>
          <a:blip r:embed="rId1"/>
          <a:stretch/>
        </p:blipFill>
        <p:spPr>
          <a:xfrm>
            <a:off x="18241560" y="9766440"/>
            <a:ext cx="4297680" cy="331416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pic>
        <p:nvPicPr>
          <p:cNvPr id="157" name="Picture 19" descr="Offshore production platform"/>
          <p:cNvPicPr/>
          <p:nvPr/>
        </p:nvPicPr>
        <p:blipFill>
          <a:blip r:embed="rId2"/>
          <a:stretch/>
        </p:blipFill>
        <p:spPr>
          <a:xfrm>
            <a:off x="9887760" y="9773640"/>
            <a:ext cx="4618800" cy="331416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sp>
        <p:nvSpPr>
          <p:cNvPr id="158" name="TextBox 7"/>
          <p:cNvSpPr/>
          <p:nvPr/>
        </p:nvSpPr>
        <p:spPr>
          <a:xfrm>
            <a:off x="8845200" y="8270280"/>
            <a:ext cx="6699240" cy="2002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Helvetica Light"/>
              </a:rPr>
              <a:t>Drone activity in an oil field 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Helvetica Light"/>
              </a:rPr>
              <a:t>in the Danish North Sea Drone</a:t>
            </a:r>
            <a:r>
              <a:rPr b="0" lang="en-US" sz="2800" spc="-1" strike="noStrike">
                <a:solidFill>
                  <a:srgbClr val="53585f"/>
                </a:solidFill>
                <a:latin typeface="Arial"/>
                <a:ea typeface="Helvetica Light"/>
              </a:rPr>
              <a:t> </a:t>
            </a:r>
            <a:br>
              <a:rPr sz="2800"/>
            </a:br>
            <a:r>
              <a:rPr b="0" lang="en-US" sz="2400" spc="-1" strike="noStrike">
                <a:solidFill>
                  <a:srgbClr val="23cfd8"/>
                </a:solidFill>
                <a:latin typeface="Arial"/>
                <a:ea typeface="Helvetica Light"/>
              </a:rPr>
              <a:t>DJ, 30th September 2022, North Sea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20000"/>
              </a:lnSpc>
              <a:tabLst>
                <a:tab algn="l" pos="0"/>
              </a:tabLst>
            </a:pP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Picture 8" descr=""/>
          <p:cNvPicPr/>
          <p:nvPr/>
        </p:nvPicPr>
        <p:blipFill>
          <a:blip r:embed="rId3"/>
          <a:stretch/>
        </p:blipFill>
        <p:spPr>
          <a:xfrm>
            <a:off x="1899360" y="9771480"/>
            <a:ext cx="4260240" cy="330480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sp>
        <p:nvSpPr>
          <p:cNvPr id="160" name="TextBox 9"/>
          <p:cNvSpPr/>
          <p:nvPr/>
        </p:nvSpPr>
        <p:spPr>
          <a:xfrm>
            <a:off x="-340200" y="8276040"/>
            <a:ext cx="8951040" cy="25142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Helvetica Light"/>
              </a:rPr>
              <a:t>Falcons vs. Seahawks Temporarily Delayed 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Helvetica Light"/>
              </a:rPr>
              <a:t>Because of Drone Flying over Lumen F</a:t>
            </a:r>
            <a:r>
              <a:rPr b="1" lang="en-US" sz="2400" spc="-1" strike="noStrike">
                <a:solidFill>
                  <a:srgbClr val="1c244b"/>
                </a:solidFill>
                <a:latin typeface="Arial"/>
                <a:ea typeface="Helvetica Light"/>
              </a:rPr>
              <a:t>ield</a:t>
            </a:r>
            <a:r>
              <a:rPr b="1" lang="en-US" sz="2800" spc="-1" strike="noStrike">
                <a:solidFill>
                  <a:srgbClr val="1c244b"/>
                </a:solidFill>
                <a:latin typeface="Arial"/>
                <a:ea typeface="Helvetica Light"/>
              </a:rPr>
              <a:t> </a:t>
            </a:r>
            <a:br>
              <a:rPr sz="2800"/>
            </a:br>
            <a:r>
              <a:rPr b="0" lang="en-GB" sz="2400" spc="-1" strike="noStrike">
                <a:solidFill>
                  <a:srgbClr val="23cfd8"/>
                </a:solidFill>
                <a:latin typeface="Arial"/>
                <a:ea typeface="Helvetica Light"/>
              </a:rPr>
              <a:t>B/R Sports, 26th September 2022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Picture 11" descr=""/>
          <p:cNvPicPr/>
          <p:nvPr/>
        </p:nvPicPr>
        <p:blipFill>
          <a:blip r:embed="rId4"/>
          <a:stretch/>
        </p:blipFill>
        <p:spPr>
          <a:xfrm>
            <a:off x="18242640" y="4542120"/>
            <a:ext cx="4296960" cy="338328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sp>
        <p:nvSpPr>
          <p:cNvPr id="162" name="TextBox 4"/>
          <p:cNvSpPr/>
          <p:nvPr/>
        </p:nvSpPr>
        <p:spPr>
          <a:xfrm>
            <a:off x="5716800" y="1429560"/>
            <a:ext cx="12862800" cy="1015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IL" sz="6000" spc="-1" strike="noStrike">
                <a:solidFill>
                  <a:srgbClr val="1c244b"/>
                </a:solidFill>
                <a:latin typeface="Arial"/>
                <a:ea typeface="Helvetica Light"/>
              </a:rPr>
              <a:t>THE THREAT IS EVERYWHERE</a:t>
            </a:r>
            <a:endParaRPr b="0" lang="it-IT" sz="6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" name="Picture 6" descr=""/>
          <p:cNvPicPr/>
          <p:nvPr/>
        </p:nvPicPr>
        <p:blipFill>
          <a:blip r:embed="rId5"/>
          <a:srcRect l="0" t="0" r="0" b="-344"/>
          <a:stretch/>
        </p:blipFill>
        <p:spPr>
          <a:xfrm>
            <a:off x="1901520" y="4603680"/>
            <a:ext cx="4272120" cy="326376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sp>
        <p:nvSpPr>
          <p:cNvPr id="164" name="TextBox 10"/>
          <p:cNvSpPr/>
          <p:nvPr/>
        </p:nvSpPr>
        <p:spPr>
          <a:xfrm>
            <a:off x="1326240" y="3097800"/>
            <a:ext cx="5443200" cy="2295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Helvetica Light"/>
              </a:rPr>
              <a:t>Well-organized gang flew drones carrying drugs into prisons </a:t>
            </a:r>
            <a:br>
              <a:rPr sz="2400"/>
            </a:br>
            <a:r>
              <a:rPr b="0" lang="en-GB" sz="2400" spc="-1" strike="noStrike">
                <a:solidFill>
                  <a:srgbClr val="23cfd8"/>
                </a:solidFill>
                <a:latin typeface="Arial"/>
                <a:ea typeface="Helvetica Light"/>
              </a:rPr>
              <a:t>BBC, 30th August 2018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20000"/>
              </a:lnSpc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TextBox 12"/>
          <p:cNvSpPr/>
          <p:nvPr/>
        </p:nvSpPr>
        <p:spPr>
          <a:xfrm>
            <a:off x="18073440" y="8280360"/>
            <a:ext cx="4618800" cy="2441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Helvetica Light"/>
              </a:rPr>
              <a:t>Drone Crashing Into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Helvetica Light"/>
              </a:rPr>
              <a:t>Historical Landmarks</a:t>
            </a:r>
            <a:r>
              <a:rPr b="0" lang="en-US" sz="2800" spc="-1" strike="noStrike">
                <a:solidFill>
                  <a:srgbClr val="53585f"/>
                </a:solidFill>
                <a:latin typeface="Arial"/>
                <a:ea typeface="Helvetica Light"/>
              </a:rPr>
              <a:t> </a:t>
            </a:r>
            <a:br>
              <a:rPr sz="2800"/>
            </a:br>
            <a:r>
              <a:rPr b="0" lang="en-US" sz="2400" spc="-1" strike="noStrike">
                <a:solidFill>
                  <a:srgbClr val="23cfd8"/>
                </a:solidFill>
                <a:latin typeface="Arial"/>
                <a:ea typeface="Helvetica Light"/>
              </a:rPr>
              <a:t>Drone DJ, </a:t>
            </a:r>
            <a:r>
              <a:rPr b="0" lang="en-GB" sz="2400" spc="-1" strike="noStrike">
                <a:solidFill>
                  <a:srgbClr val="23cfd8"/>
                </a:solidFill>
                <a:latin typeface="Arial"/>
                <a:ea typeface="Helvetica Light"/>
              </a:rPr>
              <a:t>5th May, 2022, Italy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20000"/>
              </a:lnSpc>
              <a:tabLst>
                <a:tab algn="l" pos="0"/>
              </a:tabLst>
            </a:pP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20000"/>
              </a:lnSpc>
              <a:tabLst>
                <a:tab algn="l" pos="0"/>
              </a:tabLst>
            </a:pP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Box 13"/>
          <p:cNvSpPr/>
          <p:nvPr/>
        </p:nvSpPr>
        <p:spPr>
          <a:xfrm>
            <a:off x="17298360" y="3008880"/>
            <a:ext cx="6167160" cy="1490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Helvetica Light"/>
              </a:rPr>
              <a:t>Drone 'Containing radiation' Lands on Roof of Japanese PM's Office</a:t>
            </a:r>
            <a:r>
              <a:rPr b="0" lang="en-US" sz="2800" spc="-1" strike="noStrike">
                <a:solidFill>
                  <a:srgbClr val="53585f"/>
                </a:solidFill>
                <a:latin typeface="Arial"/>
                <a:ea typeface="Helvetica Light"/>
              </a:rPr>
              <a:t> </a:t>
            </a:r>
            <a:br>
              <a:rPr sz="2800"/>
            </a:br>
            <a:r>
              <a:rPr b="0" lang="en-US" sz="2400" spc="-1" strike="noStrike">
                <a:solidFill>
                  <a:srgbClr val="23cfd8"/>
                </a:solidFill>
                <a:latin typeface="Arial"/>
                <a:ea typeface="Helvetica Light"/>
              </a:rPr>
              <a:t>The Guardian</a:t>
            </a:r>
            <a:r>
              <a:rPr b="0" lang="en-GB" sz="2400" spc="-1" strike="noStrike">
                <a:solidFill>
                  <a:srgbClr val="23cfd8"/>
                </a:solidFill>
                <a:latin typeface="Arial"/>
                <a:ea typeface="Helvetica Light"/>
              </a:rPr>
              <a:t>, April 2015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Google Shape;218;p8"/>
          <p:cNvSpPr/>
          <p:nvPr/>
        </p:nvSpPr>
        <p:spPr>
          <a:xfrm>
            <a:off x="9360360" y="5666400"/>
            <a:ext cx="27903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2cc7ba"/>
                </a:solidFill>
                <a:latin typeface="Arial"/>
                <a:ea typeface="Archivo"/>
              </a:rPr>
              <a:t>Correctional Institutes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8" name="Google Shape;226;p8" descr=""/>
          <p:cNvPicPr/>
          <p:nvPr/>
        </p:nvPicPr>
        <p:blipFill>
          <a:blip r:embed="rId6"/>
          <a:stretch/>
        </p:blipFill>
        <p:spPr>
          <a:xfrm>
            <a:off x="8305200" y="5337720"/>
            <a:ext cx="769680" cy="1060200"/>
          </a:xfrm>
          <a:prstGeom prst="rect">
            <a:avLst/>
          </a:prstGeom>
          <a:ln w="0">
            <a:noFill/>
          </a:ln>
        </p:spPr>
      </p:pic>
      <p:grpSp>
        <p:nvGrpSpPr>
          <p:cNvPr id="169" name="Group 24"/>
          <p:cNvGrpSpPr/>
          <p:nvPr/>
        </p:nvGrpSpPr>
        <p:grpSpPr>
          <a:xfrm>
            <a:off x="10171800" y="3234960"/>
            <a:ext cx="5627880" cy="1156680"/>
            <a:chOff x="10171800" y="3234960"/>
            <a:chExt cx="5627880" cy="1156680"/>
          </a:xfrm>
        </p:grpSpPr>
        <p:pic>
          <p:nvPicPr>
            <p:cNvPr id="170" name="Google Shape;229;p8" descr=""/>
            <p:cNvPicPr/>
            <p:nvPr/>
          </p:nvPicPr>
          <p:blipFill>
            <a:blip r:embed="rId7"/>
            <a:stretch/>
          </p:blipFill>
          <p:spPr>
            <a:xfrm>
              <a:off x="10171800" y="3234960"/>
              <a:ext cx="1084320" cy="1156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1" name="Google Shape;218;p8"/>
            <p:cNvSpPr/>
            <p:nvPr/>
          </p:nvSpPr>
          <p:spPr>
            <a:xfrm>
              <a:off x="11751480" y="3541680"/>
              <a:ext cx="4048200" cy="5770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3200" spc="-1" strike="noStrike">
                  <a:solidFill>
                    <a:srgbClr val="2cc7ba"/>
                  </a:solidFill>
                  <a:latin typeface="Arial"/>
                  <a:ea typeface="Arial"/>
                </a:rPr>
                <a:t>Aviation - Airports</a:t>
              </a:r>
              <a:endParaRPr b="0" lang="it-IT" sz="3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172" name="Picture 26" descr=""/>
          <p:cNvPicPr/>
          <p:nvPr/>
        </p:nvPicPr>
        <p:blipFill>
          <a:blip r:embed="rId8"/>
          <a:stretch/>
        </p:blipFill>
        <p:spPr>
          <a:xfrm>
            <a:off x="12967920" y="6532920"/>
            <a:ext cx="1118880" cy="96408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29" descr=""/>
          <p:cNvPicPr/>
          <p:nvPr/>
        </p:nvPicPr>
        <p:blipFill>
          <a:blip r:embed="rId9"/>
          <a:stretch/>
        </p:blipFill>
        <p:spPr>
          <a:xfrm>
            <a:off x="12992040" y="5344920"/>
            <a:ext cx="1046160" cy="1070280"/>
          </a:xfrm>
          <a:prstGeom prst="rect">
            <a:avLst/>
          </a:prstGeom>
          <a:ln w="0">
            <a:noFill/>
          </a:ln>
        </p:spPr>
      </p:pic>
      <p:sp>
        <p:nvSpPr>
          <p:cNvPr id="174" name="Google Shape;218;p8"/>
          <p:cNvSpPr/>
          <p:nvPr/>
        </p:nvSpPr>
        <p:spPr>
          <a:xfrm>
            <a:off x="14439240" y="5674320"/>
            <a:ext cx="17985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2cc7ba"/>
                </a:solidFill>
                <a:latin typeface="Arial"/>
                <a:ea typeface="Arial"/>
              </a:rPr>
              <a:t>Landmarks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Google Shape;218;p8"/>
          <p:cNvSpPr/>
          <p:nvPr/>
        </p:nvSpPr>
        <p:spPr>
          <a:xfrm>
            <a:off x="14439600" y="7050960"/>
            <a:ext cx="28630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2cc7ba"/>
                </a:solidFill>
                <a:latin typeface="Arial"/>
                <a:ea typeface="Arial"/>
              </a:rPr>
              <a:t>Critical Infrastructure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6" name="Picture 33" descr=""/>
          <p:cNvPicPr/>
          <p:nvPr/>
        </p:nvPicPr>
        <p:blipFill>
          <a:blip r:embed="rId10"/>
          <a:stretch/>
        </p:blipFill>
        <p:spPr>
          <a:xfrm>
            <a:off x="8181360" y="6744960"/>
            <a:ext cx="1032480" cy="974520"/>
          </a:xfrm>
          <a:prstGeom prst="rect">
            <a:avLst/>
          </a:prstGeom>
          <a:ln w="0">
            <a:noFill/>
          </a:ln>
        </p:spPr>
      </p:pic>
      <p:sp>
        <p:nvSpPr>
          <p:cNvPr id="177" name="Google Shape;218;p8"/>
          <p:cNvSpPr/>
          <p:nvPr/>
        </p:nvSpPr>
        <p:spPr>
          <a:xfrm>
            <a:off x="9360720" y="7018920"/>
            <a:ext cx="33469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solidFill>
                  <a:srgbClr val="2cc7ba"/>
                </a:solidFill>
                <a:latin typeface="Arial"/>
                <a:ea typeface="Arial"/>
              </a:rPr>
              <a:t>Stadiums &amp; Entertainment</a:t>
            </a:r>
            <a:endParaRPr b="0" lang="it-IT" sz="2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8" name=""/>
          <p:cNvGrpSpPr/>
          <p:nvPr/>
        </p:nvGrpSpPr>
        <p:grpSpPr>
          <a:xfrm>
            <a:off x="-1120320" y="72720"/>
            <a:ext cx="16740360" cy="927360"/>
            <a:chOff x="-1120320" y="72720"/>
            <a:chExt cx="16740360" cy="927360"/>
          </a:xfrm>
        </p:grpSpPr>
        <p:sp>
          <p:nvSpPr>
            <p:cNvPr id="179" name="Parallelogram 18"/>
            <p:cNvSpPr/>
            <p:nvPr/>
          </p:nvSpPr>
          <p:spPr>
            <a:xfrm>
              <a:off x="-1120320" y="179280"/>
              <a:ext cx="15913440" cy="714600"/>
            </a:xfrm>
            <a:prstGeom prst="parallelogram">
              <a:avLst>
                <a:gd name="adj" fmla="val 25000"/>
              </a:avLst>
            </a:prstGeom>
            <a:solidFill>
              <a:srgbClr val="1c244b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  <p:sp>
          <p:nvSpPr>
            <p:cNvPr id="180" name="Parallelogram 20"/>
            <p:cNvSpPr/>
            <p:nvPr/>
          </p:nvSpPr>
          <p:spPr>
            <a:xfrm>
              <a:off x="14641920" y="72720"/>
              <a:ext cx="978120" cy="927360"/>
            </a:xfrm>
            <a:prstGeom prst="parallelogram">
              <a:avLst>
                <a:gd name="adj" fmla="val 25000"/>
              </a:avLst>
            </a:prstGeom>
            <a:solidFill>
              <a:srgbClr val="23cfd8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</p:grpSp>
      <p:sp>
        <p:nvSpPr>
          <p:cNvPr id="181" name=""/>
          <p:cNvSpPr txBox="1"/>
          <p:nvPr/>
        </p:nvSpPr>
        <p:spPr>
          <a:xfrm>
            <a:off x="936360" y="-78120"/>
            <a:ext cx="5760000" cy="119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7200" spc="168" strike="noStrike">
                <a:solidFill>
                  <a:srgbClr val="ffffff"/>
                </a:solidFill>
                <a:latin typeface="Fredoka SemiBold"/>
              </a:rPr>
              <a:t>EKLIPS</a:t>
            </a:r>
            <a:endParaRPr b="0" lang="it-IT" sz="7200" spc="168" strike="noStrike">
              <a:solidFill>
                <a:srgbClr val="ffffff"/>
              </a:solidFill>
              <a:latin typeface="Fredoka Semi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Box 9"/>
          <p:cNvSpPr/>
          <p:nvPr/>
        </p:nvSpPr>
        <p:spPr>
          <a:xfrm>
            <a:off x="2167920" y="1602360"/>
            <a:ext cx="20540880" cy="1015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6000" spc="-1" strike="noStrike">
                <a:solidFill>
                  <a:srgbClr val="1c244b"/>
                </a:solidFill>
                <a:latin typeface="Helvetica Light"/>
                <a:ea typeface="Helvetica Light"/>
              </a:rPr>
              <a:t>NEW SECURITY &amp; SAFETY THREATS APPEAR</a:t>
            </a:r>
            <a:endParaRPr b="0" lang="it-IT" sz="6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3" name="Group 2"/>
          <p:cNvGrpSpPr/>
          <p:nvPr/>
        </p:nvGrpSpPr>
        <p:grpSpPr>
          <a:xfrm>
            <a:off x="4979880" y="8449200"/>
            <a:ext cx="5475600" cy="4543920"/>
            <a:chOff x="4979880" y="8449200"/>
            <a:chExt cx="5475600" cy="4543920"/>
          </a:xfrm>
        </p:grpSpPr>
        <p:sp>
          <p:nvSpPr>
            <p:cNvPr id="184" name="Picture 1"/>
            <p:cNvSpPr/>
            <p:nvPr/>
          </p:nvSpPr>
          <p:spPr>
            <a:xfrm>
              <a:off x="5064480" y="9225000"/>
              <a:ext cx="5088240" cy="3768120"/>
            </a:xfrm>
            <a:prstGeom prst="roundRect">
              <a:avLst>
                <a:gd name="adj" fmla="val 16667"/>
              </a:avLst>
            </a:prstGeom>
            <a:blipFill rotWithShape="0">
              <a:blip r:embed="rId1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it-IT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85" name="TextBox 5"/>
            <p:cNvSpPr/>
            <p:nvPr/>
          </p:nvSpPr>
          <p:spPr>
            <a:xfrm>
              <a:off x="4979880" y="8449200"/>
              <a:ext cx="5475600" cy="771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wrap="none" horzOverflow="overflow" vertOverflow="overflow" lIns="50760" rIns="50760" tIns="50760" bIns="50760"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400" spc="-1" strike="noStrike">
                  <a:solidFill>
                    <a:srgbClr val="000000"/>
                  </a:solidFill>
                  <a:latin typeface="Arial"/>
                  <a:ea typeface="Helvetica Light"/>
                </a:rPr>
                <a:t>Malicious Intentions</a:t>
              </a:r>
              <a:endParaRPr b="0" lang="it-IT" sz="44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86" name="Group 3"/>
          <p:cNvGrpSpPr/>
          <p:nvPr/>
        </p:nvGrpSpPr>
        <p:grpSpPr>
          <a:xfrm>
            <a:off x="3292200" y="3090960"/>
            <a:ext cx="17739000" cy="4761000"/>
            <a:chOff x="3292200" y="3090960"/>
            <a:chExt cx="17739000" cy="4761000"/>
          </a:xfrm>
        </p:grpSpPr>
        <p:sp>
          <p:nvSpPr>
            <p:cNvPr id="187" name="Google Shape;98;p3"/>
            <p:cNvSpPr/>
            <p:nvPr/>
          </p:nvSpPr>
          <p:spPr>
            <a:xfrm>
              <a:off x="3292200" y="3090960"/>
              <a:ext cx="4225680" cy="4761000"/>
            </a:xfrm>
            <a:prstGeom prst="roundRect">
              <a:avLst>
                <a:gd name="adj" fmla="val 3897"/>
              </a:avLst>
            </a:prstGeom>
            <a:solidFill>
              <a:srgbClr val="000000"/>
            </a:solidFill>
            <a:ln w="0">
              <a:solidFill>
                <a:srgbClr val="000000"/>
              </a:solidFill>
            </a:ln>
            <a:effectLst>
              <a:outerShdw algn="ctr" blurRad="571680" dir="1492412" dist="278162" rotWithShape="0" sx="98000" sy="98000">
                <a:srgbClr val="262626">
                  <a:alpha val="16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it-IT" sz="1800" spc="-1" strike="noStrike">
                <a:solidFill>
                  <a:schemeClr val="lt1"/>
                </a:solidFill>
                <a:latin typeface="Calibri"/>
                <a:ea typeface="Calibri"/>
              </a:endParaRPr>
            </a:p>
          </p:txBody>
        </p:sp>
        <p:sp>
          <p:nvSpPr>
            <p:cNvPr id="188" name="Google Shape;101;p3"/>
            <p:cNvSpPr/>
            <p:nvPr/>
          </p:nvSpPr>
          <p:spPr>
            <a:xfrm>
              <a:off x="3402360" y="5914080"/>
              <a:ext cx="4006080" cy="106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200" spc="-1" strike="noStrike">
                  <a:solidFill>
                    <a:srgbClr val="23cfd8"/>
                  </a:solidFill>
                  <a:latin typeface="Arial"/>
                  <a:ea typeface="Archivo"/>
                </a:rPr>
                <a:t>Weaponized</a:t>
              </a:r>
              <a:endParaRPr b="0" lang="it-IT" sz="32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200" spc="-1" strike="noStrike">
                  <a:solidFill>
                    <a:srgbClr val="23cfd8"/>
                  </a:solidFill>
                  <a:latin typeface="Arial"/>
                  <a:ea typeface="Archivo"/>
                </a:rPr>
                <a:t>Drones</a:t>
              </a:r>
              <a:endParaRPr b="0" lang="it-IT" sz="3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9" name="Google Shape;102;p3"/>
            <p:cNvSpPr/>
            <p:nvPr/>
          </p:nvSpPr>
          <p:spPr>
            <a:xfrm>
              <a:off x="7796880" y="3090960"/>
              <a:ext cx="4225680" cy="4761000"/>
            </a:xfrm>
            <a:prstGeom prst="roundRect">
              <a:avLst>
                <a:gd name="adj" fmla="val 3897"/>
              </a:avLst>
            </a:prstGeom>
            <a:solidFill>
              <a:srgbClr val="23cfd8"/>
            </a:solidFill>
            <a:ln w="0">
              <a:solidFill>
                <a:srgbClr val="23cfd8"/>
              </a:solidFill>
            </a:ln>
            <a:effectLst>
              <a:outerShdw algn="ctr" blurRad="571680" dir="1492412" dist="278162" rotWithShape="0" sx="98000" sy="98000">
                <a:srgbClr val="262626">
                  <a:alpha val="16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it-IT" sz="1800" spc="-1" strike="noStrike">
                <a:solidFill>
                  <a:schemeClr val="lt1"/>
                </a:solidFill>
                <a:latin typeface="Calibri"/>
                <a:ea typeface="Calibri"/>
              </a:endParaRPr>
            </a:p>
          </p:txBody>
        </p:sp>
        <p:sp>
          <p:nvSpPr>
            <p:cNvPr id="190" name="Google Shape;103;p3"/>
            <p:cNvSpPr/>
            <p:nvPr/>
          </p:nvSpPr>
          <p:spPr>
            <a:xfrm>
              <a:off x="7906680" y="5914080"/>
              <a:ext cx="4006080" cy="106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200" spc="-1" strike="noStrike">
                  <a:solidFill>
                    <a:srgbClr val="000000"/>
                  </a:solidFill>
                  <a:latin typeface="Arial"/>
                  <a:ea typeface="Archivo"/>
                </a:rPr>
                <a:t>Smuggling of</a:t>
              </a:r>
              <a:endParaRPr b="0" lang="it-IT" sz="32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200" spc="-1" strike="noStrike">
                  <a:solidFill>
                    <a:srgbClr val="000000"/>
                  </a:solidFill>
                  <a:latin typeface="Arial"/>
                  <a:ea typeface="Archivo"/>
                </a:rPr>
                <a:t>contrabands</a:t>
              </a:r>
              <a:endParaRPr b="0" lang="it-IT" sz="3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1" name="Google Shape;104;p3"/>
            <p:cNvSpPr/>
            <p:nvPr/>
          </p:nvSpPr>
          <p:spPr>
            <a:xfrm>
              <a:off x="12301200" y="3090960"/>
              <a:ext cx="4225680" cy="4761000"/>
            </a:xfrm>
            <a:prstGeom prst="roundRect">
              <a:avLst>
                <a:gd name="adj" fmla="val 3897"/>
              </a:avLst>
            </a:prstGeom>
            <a:solidFill>
              <a:srgbClr val="000000"/>
            </a:solidFill>
            <a:ln w="0">
              <a:solidFill>
                <a:srgbClr val="000000"/>
              </a:solidFill>
            </a:ln>
            <a:effectLst>
              <a:outerShdw algn="ctr" blurRad="571680" dir="1492412" dist="278162" rotWithShape="0" sx="98000" sy="98000">
                <a:srgbClr val="262626">
                  <a:alpha val="16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it-IT" sz="1800" spc="-1" strike="noStrike">
                <a:solidFill>
                  <a:schemeClr val="lt1"/>
                </a:solidFill>
                <a:latin typeface="Calibri"/>
                <a:ea typeface="Calibri"/>
              </a:endParaRPr>
            </a:p>
          </p:txBody>
        </p:sp>
        <p:sp>
          <p:nvSpPr>
            <p:cNvPr id="192" name="Google Shape;105;p3"/>
            <p:cNvSpPr/>
            <p:nvPr/>
          </p:nvSpPr>
          <p:spPr>
            <a:xfrm>
              <a:off x="12411000" y="5914080"/>
              <a:ext cx="4006080" cy="106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200" spc="-1" strike="noStrike">
                  <a:solidFill>
                    <a:srgbClr val="23cfd8"/>
                  </a:solidFill>
                  <a:latin typeface="Arial"/>
                  <a:ea typeface="Archivo"/>
                </a:rPr>
                <a:t>Intelligence</a:t>
              </a:r>
              <a:endParaRPr b="0" lang="it-IT" sz="32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200" spc="-1" strike="noStrike">
                  <a:solidFill>
                    <a:srgbClr val="23cfd8"/>
                  </a:solidFill>
                  <a:latin typeface="Arial"/>
                  <a:ea typeface="Archivo"/>
                </a:rPr>
                <a:t>gathering</a:t>
              </a:r>
              <a:endParaRPr b="0" lang="it-IT" sz="3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3" name="Google Shape;106;p3"/>
            <p:cNvSpPr/>
            <p:nvPr/>
          </p:nvSpPr>
          <p:spPr>
            <a:xfrm>
              <a:off x="16805520" y="3090960"/>
              <a:ext cx="4225680" cy="4761000"/>
            </a:xfrm>
            <a:prstGeom prst="roundRect">
              <a:avLst>
                <a:gd name="adj" fmla="val 3897"/>
              </a:avLst>
            </a:prstGeom>
            <a:solidFill>
              <a:srgbClr val="23cfd8"/>
            </a:solidFill>
            <a:ln w="0">
              <a:solidFill>
                <a:srgbClr val="23cfd8"/>
              </a:solidFill>
            </a:ln>
            <a:effectLst>
              <a:outerShdw algn="ctr" blurRad="571680" dir="1492412" dist="278162" rotWithShape="0" sx="98000" sy="98000">
                <a:srgbClr val="262626">
                  <a:alpha val="16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endParaRPr b="0" lang="it-IT" sz="1800" spc="-1" strike="noStrike">
                <a:solidFill>
                  <a:schemeClr val="lt1"/>
                </a:solidFill>
                <a:latin typeface="Calibri"/>
                <a:ea typeface="Calibri"/>
              </a:endParaRPr>
            </a:p>
          </p:txBody>
        </p:sp>
        <p:sp>
          <p:nvSpPr>
            <p:cNvPr id="194" name="Google Shape;107;p3"/>
            <p:cNvSpPr/>
            <p:nvPr/>
          </p:nvSpPr>
          <p:spPr>
            <a:xfrm>
              <a:off x="16915320" y="5914080"/>
              <a:ext cx="4006080" cy="1064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200" spc="-1" strike="noStrike">
                  <a:solidFill>
                    <a:srgbClr val="000000"/>
                  </a:solidFill>
                  <a:latin typeface="Arial"/>
                  <a:ea typeface="Archivo"/>
                </a:rPr>
                <a:t>Mid-air</a:t>
              </a:r>
              <a:endParaRPr b="0" lang="it-IT" sz="3200" spc="-1" strike="noStrike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200" spc="-1" strike="noStrike">
                  <a:solidFill>
                    <a:srgbClr val="000000"/>
                  </a:solidFill>
                  <a:latin typeface="Arial"/>
                  <a:ea typeface="Archivo"/>
                </a:rPr>
                <a:t>Collision</a:t>
              </a:r>
              <a:endParaRPr b="0" lang="it-IT" sz="32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95" name="Google Shape;108;p3" descr=""/>
            <p:cNvPicPr/>
            <p:nvPr/>
          </p:nvPicPr>
          <p:blipFill>
            <a:blip r:embed="rId2"/>
            <a:stretch/>
          </p:blipFill>
          <p:spPr>
            <a:xfrm>
              <a:off x="4870800" y="4272120"/>
              <a:ext cx="1068840" cy="1099080"/>
            </a:xfrm>
            <a:prstGeom prst="rect">
              <a:avLst/>
            </a:prstGeom>
            <a:ln w="0">
              <a:noFill/>
            </a:ln>
            <a:effectLst>
              <a:outerShdw algn="ctr" blurRad="571680" dir="1492412" dist="278162" rotWithShape="0" sx="98000" sy="98000">
                <a:srgbClr val="262626">
                  <a:alpha val="16000"/>
                </a:srgbClr>
              </a:outerShdw>
            </a:effectLst>
          </p:spPr>
        </p:pic>
        <p:pic>
          <p:nvPicPr>
            <p:cNvPr id="196" name="Google Shape;109;p3" descr=""/>
            <p:cNvPicPr/>
            <p:nvPr/>
          </p:nvPicPr>
          <p:blipFill>
            <a:blip r:embed="rId3"/>
            <a:stretch/>
          </p:blipFill>
          <p:spPr>
            <a:xfrm>
              <a:off x="9172080" y="4272120"/>
              <a:ext cx="1474920" cy="1099080"/>
            </a:xfrm>
            <a:prstGeom prst="rect">
              <a:avLst/>
            </a:prstGeom>
            <a:ln w="0">
              <a:noFill/>
            </a:ln>
            <a:effectLst>
              <a:outerShdw algn="ctr" blurRad="571680" dir="1492412" dist="278162" rotWithShape="0" sx="98000" sy="98000">
                <a:srgbClr val="262626">
                  <a:alpha val="16000"/>
                </a:srgbClr>
              </a:outerShdw>
            </a:effectLst>
          </p:spPr>
        </p:pic>
        <p:pic>
          <p:nvPicPr>
            <p:cNvPr id="197" name="Google Shape;110;p3" descr=""/>
            <p:cNvPicPr/>
            <p:nvPr/>
          </p:nvPicPr>
          <p:blipFill>
            <a:blip r:embed="rId4"/>
            <a:stretch/>
          </p:blipFill>
          <p:spPr>
            <a:xfrm>
              <a:off x="18181080" y="4272120"/>
              <a:ext cx="1439280" cy="1099080"/>
            </a:xfrm>
            <a:prstGeom prst="rect">
              <a:avLst/>
            </a:prstGeom>
            <a:ln w="0">
              <a:noFill/>
            </a:ln>
            <a:effectLst>
              <a:outerShdw algn="ctr" blurRad="571680" dir="1492412" dist="278162" rotWithShape="0" sx="98000" sy="98000">
                <a:srgbClr val="262626">
                  <a:alpha val="16000"/>
                </a:srgbClr>
              </a:outerShdw>
            </a:effectLst>
          </p:spPr>
        </p:pic>
        <p:pic>
          <p:nvPicPr>
            <p:cNvPr id="198" name="Google Shape;111;p3" descr=""/>
            <p:cNvPicPr/>
            <p:nvPr/>
          </p:nvPicPr>
          <p:blipFill>
            <a:blip r:embed="rId5"/>
            <a:stretch/>
          </p:blipFill>
          <p:spPr>
            <a:xfrm>
              <a:off x="13359600" y="4374720"/>
              <a:ext cx="2108880" cy="8942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99" name="Group 31"/>
          <p:cNvGrpSpPr/>
          <p:nvPr/>
        </p:nvGrpSpPr>
        <p:grpSpPr>
          <a:xfrm>
            <a:off x="14344200" y="8470440"/>
            <a:ext cx="5521680" cy="4519440"/>
            <a:chOff x="14344200" y="8470440"/>
            <a:chExt cx="5521680" cy="4519440"/>
          </a:xfrm>
        </p:grpSpPr>
        <p:sp>
          <p:nvSpPr>
            <p:cNvPr id="200" name="TextBox 4"/>
            <p:cNvSpPr/>
            <p:nvPr/>
          </p:nvSpPr>
          <p:spPr>
            <a:xfrm>
              <a:off x="14502960" y="8470440"/>
              <a:ext cx="5167800" cy="77112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wrap="none" horzOverflow="overflow" vertOverflow="overflow" lIns="50760" rIns="50760" tIns="50760" bIns="50760" anchor="ctr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400" spc="-1" strike="noStrike">
                  <a:solidFill>
                    <a:srgbClr val="000000"/>
                  </a:solidFill>
                  <a:latin typeface="Arial"/>
                  <a:ea typeface="Helvetica Light"/>
                </a:rPr>
                <a:t>Careless operators</a:t>
              </a:r>
              <a:endParaRPr b="0" lang="it-IT" sz="4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1" name="Picture 35"/>
            <p:cNvSpPr/>
            <p:nvPr/>
          </p:nvSpPr>
          <p:spPr>
            <a:xfrm>
              <a:off x="14344200" y="9243360"/>
              <a:ext cx="5521680" cy="3746520"/>
            </a:xfrm>
            <a:prstGeom prst="roundRect">
              <a:avLst>
                <a:gd name="adj" fmla="val 16667"/>
              </a:avLst>
            </a:prstGeom>
            <a:blipFill rotWithShape="0">
              <a:blip r:embed="rId6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it-IT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202" name=""/>
          <p:cNvGrpSpPr/>
          <p:nvPr/>
        </p:nvGrpSpPr>
        <p:grpSpPr>
          <a:xfrm>
            <a:off x="-1120320" y="72720"/>
            <a:ext cx="16740360" cy="927360"/>
            <a:chOff x="-1120320" y="72720"/>
            <a:chExt cx="16740360" cy="927360"/>
          </a:xfrm>
        </p:grpSpPr>
        <p:sp>
          <p:nvSpPr>
            <p:cNvPr id="203" name="Parallelogram 18"/>
            <p:cNvSpPr/>
            <p:nvPr/>
          </p:nvSpPr>
          <p:spPr>
            <a:xfrm>
              <a:off x="-1120320" y="179280"/>
              <a:ext cx="15913440" cy="714600"/>
            </a:xfrm>
            <a:prstGeom prst="parallelogram">
              <a:avLst>
                <a:gd name="adj" fmla="val 25000"/>
              </a:avLst>
            </a:prstGeom>
            <a:solidFill>
              <a:srgbClr val="1c244b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  <p:sp>
          <p:nvSpPr>
            <p:cNvPr id="204" name="Parallelogram 20"/>
            <p:cNvSpPr/>
            <p:nvPr/>
          </p:nvSpPr>
          <p:spPr>
            <a:xfrm>
              <a:off x="14641920" y="72720"/>
              <a:ext cx="978120" cy="927360"/>
            </a:xfrm>
            <a:prstGeom prst="parallelogram">
              <a:avLst>
                <a:gd name="adj" fmla="val 25000"/>
              </a:avLst>
            </a:prstGeom>
            <a:solidFill>
              <a:srgbClr val="23cfd8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</p:grpSp>
      <p:sp>
        <p:nvSpPr>
          <p:cNvPr id="205" name=""/>
          <p:cNvSpPr txBox="1"/>
          <p:nvPr/>
        </p:nvSpPr>
        <p:spPr>
          <a:xfrm>
            <a:off x="936360" y="-78120"/>
            <a:ext cx="5760000" cy="119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7200" spc="168" strike="noStrike">
                <a:solidFill>
                  <a:srgbClr val="ffffff"/>
                </a:solidFill>
                <a:latin typeface="Fredoka SemiBold"/>
              </a:rPr>
              <a:t>EKLIPS</a:t>
            </a:r>
            <a:endParaRPr b="0" lang="it-IT" sz="7200" spc="168" strike="noStrike">
              <a:solidFill>
                <a:srgbClr val="ffffff"/>
              </a:solidFill>
              <a:latin typeface="Fredoka SemiBold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7"/>
          <a:stretch/>
        </p:blipFill>
        <p:spPr>
          <a:xfrm>
            <a:off x="8640000" y="-1116000"/>
            <a:ext cx="7355160" cy="14634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4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286"/>
          <p:cNvSpPr/>
          <p:nvPr/>
        </p:nvSpPr>
        <p:spPr>
          <a:xfrm flipH="1" rot="10800000">
            <a:off x="18803520" y="2053800"/>
            <a:ext cx="3576600" cy="9658800"/>
          </a:xfrm>
          <a:custGeom>
            <a:avLst/>
            <a:gdLst>
              <a:gd name="textAreaLeft" fmla="*/ -720 w 3576600"/>
              <a:gd name="textAreaRight" fmla="*/ 3576960 w 3576600"/>
              <a:gd name="textAreaTop" fmla="*/ 0 h 9658800"/>
              <a:gd name="textAreaBottom" fmla="*/ 9659880 h 9658800"/>
            </a:gdLst>
            <a:ahLst/>
            <a:rect l="textAreaLeft" t="textAreaTop" r="textAreaRight" b="textAreaBottom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it-IT" sz="3200" spc="-1" strike="noStrike">
              <a:solidFill>
                <a:srgbClr val="ffffff"/>
              </a:solidFill>
              <a:latin typeface="Helvetica Light"/>
              <a:ea typeface="Helvetica Light"/>
            </a:endParaRPr>
          </a:p>
        </p:txBody>
      </p:sp>
      <p:sp>
        <p:nvSpPr>
          <p:cNvPr id="208" name="TextBox 15"/>
          <p:cNvSpPr/>
          <p:nvPr/>
        </p:nvSpPr>
        <p:spPr>
          <a:xfrm>
            <a:off x="1626480" y="4000320"/>
            <a:ext cx="7713720" cy="1124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121212"/>
                </a:solidFill>
                <a:latin typeface="Arial"/>
                <a:ea typeface="Helvetica Light"/>
              </a:rPr>
              <a:t>Over 1,000 flights were disrupted in the runup to Christmas, with 140,000 passengers affected.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9" name="Picture 18" descr=""/>
          <p:cNvPicPr/>
          <p:nvPr/>
        </p:nvPicPr>
        <p:blipFill>
          <a:blip r:embed="rId1"/>
          <a:stretch/>
        </p:blipFill>
        <p:spPr>
          <a:xfrm>
            <a:off x="1194120" y="5363280"/>
            <a:ext cx="8578800" cy="4256640"/>
          </a:xfrm>
          <a:prstGeom prst="rect">
            <a:avLst/>
          </a:prstGeom>
          <a:ln w="0">
            <a:noFill/>
          </a:ln>
          <a:effectLst>
            <a:outerShdw algn="tl" blurRad="291960" dir="2700000" dist="138479" rotWithShape="0">
              <a:srgbClr val="333333">
                <a:alpha val="65000"/>
              </a:srgbClr>
            </a:outerShdw>
          </a:effectLst>
        </p:spPr>
      </p:pic>
      <p:pic>
        <p:nvPicPr>
          <p:cNvPr id="210" name="Picture 19" descr=""/>
          <p:cNvPicPr/>
          <p:nvPr/>
        </p:nvPicPr>
        <p:blipFill>
          <a:blip r:embed="rId2"/>
          <a:stretch/>
        </p:blipFill>
        <p:spPr>
          <a:xfrm>
            <a:off x="8653680" y="8544240"/>
            <a:ext cx="6057000" cy="3408840"/>
          </a:xfrm>
          <a:prstGeom prst="rect">
            <a:avLst/>
          </a:prstGeom>
          <a:ln w="0">
            <a:noFill/>
          </a:ln>
        </p:spPr>
      </p:pic>
      <p:sp>
        <p:nvSpPr>
          <p:cNvPr id="211" name="TextBox 20"/>
          <p:cNvSpPr/>
          <p:nvPr/>
        </p:nvSpPr>
        <p:spPr>
          <a:xfrm>
            <a:off x="8547480" y="11872080"/>
            <a:ext cx="6478200" cy="1196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0f1419"/>
                </a:solidFill>
                <a:latin typeface="Helvetica Light"/>
                <a:ea typeface="Helvetica Light"/>
              </a:rPr>
              <a:t>Mr. Chris Woodroofe, </a:t>
            </a:r>
            <a:r>
              <a:rPr b="0" lang="en-US" sz="3000" spc="-1" strike="noStrike">
                <a:solidFill>
                  <a:srgbClr val="0f1419"/>
                </a:solidFill>
                <a:latin typeface="TwitterChirp"/>
                <a:ea typeface="Helvetica Light"/>
              </a:rPr>
              <a:t>Gatwick's COO</a:t>
            </a:r>
            <a:endParaRPr b="0" lang="it-IT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TextBox 4"/>
          <p:cNvSpPr/>
          <p:nvPr/>
        </p:nvSpPr>
        <p:spPr>
          <a:xfrm>
            <a:off x="-331200" y="1508040"/>
            <a:ext cx="24388560" cy="16855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6000" spc="-1" strike="noStrike">
                <a:solidFill>
                  <a:srgbClr val="1c244b"/>
                </a:solidFill>
                <a:latin typeface="Arial"/>
                <a:ea typeface="Helvetica Light"/>
              </a:rPr>
              <a:t>GATWICK DRONES CLOSURE</a:t>
            </a:r>
            <a:endParaRPr b="0" lang="it-IT" sz="6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IL" sz="4400" spc="-1" strike="noStrike">
                <a:solidFill>
                  <a:srgbClr val="1c244b"/>
                </a:solidFill>
                <a:latin typeface="Arial"/>
                <a:ea typeface="Helvetica Light"/>
              </a:rPr>
              <a:t>NEGATIVE IMPACT ON AIRPORTS' REPUTATION &amp; REVENUE</a:t>
            </a:r>
            <a:endParaRPr b="0" lang="it-IT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13" name="Group 16"/>
          <p:cNvGrpSpPr/>
          <p:nvPr/>
        </p:nvGrpSpPr>
        <p:grpSpPr>
          <a:xfrm>
            <a:off x="14118120" y="4098600"/>
            <a:ext cx="9610920" cy="7754400"/>
            <a:chOff x="14118120" y="4098600"/>
            <a:chExt cx="9610920" cy="7754400"/>
          </a:xfrm>
        </p:grpSpPr>
        <p:pic>
          <p:nvPicPr>
            <p:cNvPr id="214" name="Picture 5" descr="Graphical user interface, website&#10;&#10;Description automatically generated"/>
            <p:cNvPicPr/>
            <p:nvPr/>
          </p:nvPicPr>
          <p:blipFill>
            <a:blip r:embed="rId3"/>
            <a:stretch/>
          </p:blipFill>
          <p:spPr>
            <a:xfrm>
              <a:off x="14979240" y="4815720"/>
              <a:ext cx="7760520" cy="1453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5" name="Picture 12" descr="Graphical user interface, website&#10;&#10;Description automatically generated"/>
            <p:cNvPicPr/>
            <p:nvPr/>
          </p:nvPicPr>
          <p:blipFill>
            <a:blip r:embed="rId4"/>
            <a:srcRect l="0" t="0" r="0" b="-405"/>
            <a:stretch/>
          </p:blipFill>
          <p:spPr>
            <a:xfrm>
              <a:off x="14978520" y="6079680"/>
              <a:ext cx="7765200" cy="577332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216" name="Group 13"/>
            <p:cNvGrpSpPr/>
            <p:nvPr/>
          </p:nvGrpSpPr>
          <p:grpSpPr>
            <a:xfrm>
              <a:off x="14118120" y="4098600"/>
              <a:ext cx="9610920" cy="645840"/>
              <a:chOff x="14118120" y="4098600"/>
              <a:chExt cx="9610920" cy="645840"/>
            </a:xfrm>
          </p:grpSpPr>
          <p:pic>
            <p:nvPicPr>
              <p:cNvPr id="217" name="Picture 6" descr="Graphical user interface, website&#10;&#10;Description automatically generated"/>
              <p:cNvPicPr/>
              <p:nvPr/>
            </p:nvPicPr>
            <p:blipFill>
              <a:blip r:embed="rId5"/>
              <a:stretch/>
            </p:blipFill>
            <p:spPr>
              <a:xfrm>
                <a:off x="19101240" y="4098600"/>
                <a:ext cx="4627800" cy="6458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18" name="Picture 12" descr="Graphical user interface, website&#10;&#10;Description automatically generated"/>
              <p:cNvPicPr/>
              <p:nvPr/>
            </p:nvPicPr>
            <p:blipFill>
              <a:blip r:embed="rId6"/>
              <a:stretch/>
            </p:blipFill>
            <p:spPr>
              <a:xfrm>
                <a:off x="14118120" y="4127760"/>
                <a:ext cx="5676480" cy="5551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grpSp>
        <p:nvGrpSpPr>
          <p:cNvPr id="219" name=""/>
          <p:cNvGrpSpPr/>
          <p:nvPr/>
        </p:nvGrpSpPr>
        <p:grpSpPr>
          <a:xfrm>
            <a:off x="-1120320" y="72720"/>
            <a:ext cx="16740360" cy="927360"/>
            <a:chOff x="-1120320" y="72720"/>
            <a:chExt cx="16740360" cy="927360"/>
          </a:xfrm>
        </p:grpSpPr>
        <p:sp>
          <p:nvSpPr>
            <p:cNvPr id="220" name="Parallelogram 18"/>
            <p:cNvSpPr/>
            <p:nvPr/>
          </p:nvSpPr>
          <p:spPr>
            <a:xfrm>
              <a:off x="-1120320" y="179280"/>
              <a:ext cx="15913440" cy="714600"/>
            </a:xfrm>
            <a:prstGeom prst="parallelogram">
              <a:avLst>
                <a:gd name="adj" fmla="val 25000"/>
              </a:avLst>
            </a:prstGeom>
            <a:solidFill>
              <a:srgbClr val="1c244b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  <p:sp>
          <p:nvSpPr>
            <p:cNvPr id="221" name="Parallelogram 20"/>
            <p:cNvSpPr/>
            <p:nvPr/>
          </p:nvSpPr>
          <p:spPr>
            <a:xfrm>
              <a:off x="14641920" y="72720"/>
              <a:ext cx="978120" cy="927360"/>
            </a:xfrm>
            <a:prstGeom prst="parallelogram">
              <a:avLst>
                <a:gd name="adj" fmla="val 25000"/>
              </a:avLst>
            </a:prstGeom>
            <a:solidFill>
              <a:srgbClr val="23cfd8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</p:grpSp>
      <p:sp>
        <p:nvSpPr>
          <p:cNvPr id="222" name=""/>
          <p:cNvSpPr txBox="1"/>
          <p:nvPr/>
        </p:nvSpPr>
        <p:spPr>
          <a:xfrm>
            <a:off x="936360" y="-78120"/>
            <a:ext cx="5760000" cy="119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7200" spc="168" strike="noStrike">
                <a:solidFill>
                  <a:srgbClr val="ffffff"/>
                </a:solidFill>
                <a:latin typeface="Fredoka SemiBold"/>
              </a:rPr>
              <a:t>EKLIPS</a:t>
            </a:r>
            <a:endParaRPr b="0" lang="it-IT" sz="7200" spc="168" strike="noStrike">
              <a:solidFill>
                <a:srgbClr val="ffffff"/>
              </a:solidFill>
              <a:latin typeface="Fredoka Semi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roup 17"/>
          <p:cNvGrpSpPr/>
          <p:nvPr/>
        </p:nvGrpSpPr>
        <p:grpSpPr>
          <a:xfrm>
            <a:off x="412560" y="3225240"/>
            <a:ext cx="23409360" cy="10468800"/>
            <a:chOff x="412560" y="3225240"/>
            <a:chExt cx="23409360" cy="10468800"/>
          </a:xfrm>
        </p:grpSpPr>
        <p:grpSp>
          <p:nvGrpSpPr>
            <p:cNvPr id="224" name="Group 3"/>
            <p:cNvGrpSpPr/>
            <p:nvPr/>
          </p:nvGrpSpPr>
          <p:grpSpPr>
            <a:xfrm>
              <a:off x="5578920" y="3225240"/>
              <a:ext cx="14517360" cy="10468800"/>
              <a:chOff x="5578920" y="3225240"/>
              <a:chExt cx="14517360" cy="10468800"/>
            </a:xfrm>
          </p:grpSpPr>
          <p:pic>
            <p:nvPicPr>
              <p:cNvPr id="225" name="Picture 6" descr=""/>
              <p:cNvPicPr/>
              <p:nvPr/>
            </p:nvPicPr>
            <p:blipFill>
              <a:blip r:embed="rId1"/>
              <a:stretch/>
            </p:blipFill>
            <p:spPr>
              <a:xfrm>
                <a:off x="10299240" y="6730200"/>
                <a:ext cx="4724280" cy="32461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26" name="Picture 7" descr=""/>
              <p:cNvPicPr/>
              <p:nvPr/>
            </p:nvPicPr>
            <p:blipFill>
              <a:blip r:embed="rId2"/>
              <a:stretch/>
            </p:blipFill>
            <p:spPr>
              <a:xfrm>
                <a:off x="15018840" y="9988560"/>
                <a:ext cx="5077440" cy="37054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27" name="Picture 8" descr=""/>
              <p:cNvPicPr/>
              <p:nvPr/>
            </p:nvPicPr>
            <p:blipFill>
              <a:blip r:embed="rId3"/>
              <a:stretch/>
            </p:blipFill>
            <p:spPr>
              <a:xfrm>
                <a:off x="15024960" y="3226680"/>
                <a:ext cx="5063040" cy="35020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28" name="Picture 9" descr=""/>
              <p:cNvPicPr/>
              <p:nvPr/>
            </p:nvPicPr>
            <p:blipFill>
              <a:blip r:embed="rId4"/>
              <a:stretch/>
            </p:blipFill>
            <p:spPr>
              <a:xfrm>
                <a:off x="5601240" y="9977760"/>
                <a:ext cx="4694040" cy="36990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29" name="Picture 10" descr=""/>
              <p:cNvPicPr/>
              <p:nvPr/>
            </p:nvPicPr>
            <p:blipFill>
              <a:blip r:embed="rId5"/>
              <a:stretch/>
            </p:blipFill>
            <p:spPr>
              <a:xfrm>
                <a:off x="5578920" y="3225240"/>
                <a:ext cx="4714920" cy="35002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230" name="TextBox 11"/>
              <p:cNvSpPr/>
              <p:nvPr/>
            </p:nvSpPr>
            <p:spPr>
              <a:xfrm>
                <a:off x="16092720" y="7895520"/>
                <a:ext cx="293508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400" spc="-1" strike="noStrike">
                    <a:solidFill>
                      <a:srgbClr val="2cc7ba"/>
                    </a:solidFill>
                    <a:latin typeface="Arial"/>
                    <a:ea typeface="Arial"/>
                  </a:rPr>
                  <a:t>Jamming</a:t>
                </a:r>
                <a:endParaRPr b="0" lang="it-IT" sz="2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31" name="TextBox 12"/>
              <p:cNvSpPr/>
              <p:nvPr/>
            </p:nvSpPr>
            <p:spPr>
              <a:xfrm>
                <a:off x="11191320" y="11510280"/>
                <a:ext cx="293508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400" spc="-1" strike="noStrike">
                    <a:solidFill>
                      <a:srgbClr val="2cc7ba"/>
                    </a:solidFill>
                    <a:latin typeface="Arial"/>
                    <a:ea typeface="Arial"/>
                  </a:rPr>
                  <a:t>Spoofing</a:t>
                </a:r>
                <a:endParaRPr b="0" lang="it-IT" sz="2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32" name="TextBox 13"/>
              <p:cNvSpPr/>
              <p:nvPr/>
            </p:nvSpPr>
            <p:spPr>
              <a:xfrm>
                <a:off x="6289920" y="7895520"/>
                <a:ext cx="293508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lIns="90000" rIns="90000" tIns="45000" bIns="45000" anchor="t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400" spc="-1" strike="noStrike">
                    <a:solidFill>
                      <a:srgbClr val="2cc7ba"/>
                    </a:solidFill>
                    <a:latin typeface="Arial"/>
                    <a:ea typeface="Arial"/>
                  </a:rPr>
                  <a:t>Electronic Warfare</a:t>
                </a:r>
                <a:endParaRPr b="0" lang="it-IT" sz="2400" spc="-1" strike="noStrike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233" name="Picture 16" descr="A picture containing sky, outdoor&#10;&#10;Description automatically generated"/>
            <p:cNvPicPr/>
            <p:nvPr/>
          </p:nvPicPr>
          <p:blipFill>
            <a:blip r:embed="rId6"/>
            <a:stretch/>
          </p:blipFill>
          <p:spPr>
            <a:xfrm>
              <a:off x="20056320" y="6692040"/>
              <a:ext cx="3765600" cy="3327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4" name="Picture 15" descr=""/>
            <p:cNvPicPr/>
            <p:nvPr/>
          </p:nvPicPr>
          <p:blipFill>
            <a:blip r:embed="rId7"/>
            <a:stretch/>
          </p:blipFill>
          <p:spPr>
            <a:xfrm>
              <a:off x="412560" y="6733080"/>
              <a:ext cx="5212800" cy="32634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35" name="TextBox 18"/>
          <p:cNvSpPr/>
          <p:nvPr/>
        </p:nvSpPr>
        <p:spPr>
          <a:xfrm>
            <a:off x="544320" y="1058760"/>
            <a:ext cx="23275080" cy="1929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6000" spc="-1" strike="noStrike">
                <a:solidFill>
                  <a:srgbClr val="1c244b"/>
                </a:solidFill>
                <a:latin typeface="Arial"/>
                <a:ea typeface="Helvetica Light"/>
              </a:rPr>
              <a:t>MANY TYPES OF</a:t>
            </a:r>
            <a:endParaRPr b="0" lang="it-IT" sz="6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6000" spc="-1" strike="noStrike">
                <a:solidFill>
                  <a:srgbClr val="1c244b"/>
                </a:solidFill>
                <a:latin typeface="Arial"/>
                <a:ea typeface="Helvetica Light"/>
              </a:rPr>
              <a:t>COUNTER-DRONE TECHNOLOGIES</a:t>
            </a:r>
            <a:endParaRPr b="0" lang="it-IT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TextBox 10"/>
          <p:cNvSpPr/>
          <p:nvPr/>
        </p:nvSpPr>
        <p:spPr>
          <a:xfrm>
            <a:off x="952560" y="4101840"/>
            <a:ext cx="42177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2cc7ba"/>
                </a:solidFill>
                <a:latin typeface="Arial"/>
                <a:ea typeface="Arial"/>
              </a:rPr>
              <a:t>Laser / Electro Magnetic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TextBox 10"/>
          <p:cNvSpPr/>
          <p:nvPr/>
        </p:nvSpPr>
        <p:spPr>
          <a:xfrm>
            <a:off x="10478880" y="4257360"/>
            <a:ext cx="42177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2cc7ba"/>
                </a:solidFill>
                <a:latin typeface="Arial"/>
                <a:ea typeface="Arial"/>
              </a:rPr>
              <a:t> </a:t>
            </a:r>
            <a:r>
              <a:rPr b="0" lang="en-US" sz="2400" spc="-1" strike="noStrike">
                <a:solidFill>
                  <a:srgbClr val="2cc7ba"/>
                </a:solidFill>
                <a:latin typeface="Arial"/>
                <a:ea typeface="Arial"/>
              </a:rPr>
              <a:t>Electro-Optics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TextBox 13"/>
          <p:cNvSpPr/>
          <p:nvPr/>
        </p:nvSpPr>
        <p:spPr>
          <a:xfrm>
            <a:off x="1267200" y="11277720"/>
            <a:ext cx="29350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2cc7ba"/>
                </a:solidFill>
                <a:latin typeface="Arial"/>
                <a:ea typeface="Arial"/>
              </a:rPr>
              <a:t>Kinetic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TextBox 13"/>
          <p:cNvSpPr/>
          <p:nvPr/>
        </p:nvSpPr>
        <p:spPr>
          <a:xfrm>
            <a:off x="20511720" y="4105080"/>
            <a:ext cx="35251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2cc7ba"/>
                </a:solidFill>
                <a:latin typeface="Arial"/>
                <a:ea typeface="Arial"/>
              </a:rPr>
              <a:t>Drones Against Drones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TextBox 13"/>
          <p:cNvSpPr/>
          <p:nvPr/>
        </p:nvSpPr>
        <p:spPr>
          <a:xfrm>
            <a:off x="20722320" y="11455920"/>
            <a:ext cx="29304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2cc7ba"/>
                </a:solidFill>
                <a:latin typeface="Arial"/>
                <a:ea typeface="Arial"/>
              </a:rPr>
              <a:t>Kamikaze Drones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1" name=""/>
          <p:cNvGrpSpPr/>
          <p:nvPr/>
        </p:nvGrpSpPr>
        <p:grpSpPr>
          <a:xfrm>
            <a:off x="-1120320" y="72720"/>
            <a:ext cx="16740360" cy="927360"/>
            <a:chOff x="-1120320" y="72720"/>
            <a:chExt cx="16740360" cy="927360"/>
          </a:xfrm>
        </p:grpSpPr>
        <p:sp>
          <p:nvSpPr>
            <p:cNvPr id="242" name="Parallelogram 18"/>
            <p:cNvSpPr/>
            <p:nvPr/>
          </p:nvSpPr>
          <p:spPr>
            <a:xfrm>
              <a:off x="-1120320" y="179280"/>
              <a:ext cx="15913440" cy="714600"/>
            </a:xfrm>
            <a:prstGeom prst="parallelogram">
              <a:avLst>
                <a:gd name="adj" fmla="val 25000"/>
              </a:avLst>
            </a:prstGeom>
            <a:solidFill>
              <a:srgbClr val="1c244b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  <p:sp>
          <p:nvSpPr>
            <p:cNvPr id="243" name="Parallelogram 20"/>
            <p:cNvSpPr/>
            <p:nvPr/>
          </p:nvSpPr>
          <p:spPr>
            <a:xfrm>
              <a:off x="14641920" y="72720"/>
              <a:ext cx="978120" cy="927360"/>
            </a:xfrm>
            <a:prstGeom prst="parallelogram">
              <a:avLst>
                <a:gd name="adj" fmla="val 25000"/>
              </a:avLst>
            </a:prstGeom>
            <a:solidFill>
              <a:srgbClr val="23cfd8"/>
            </a:solidFill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vertOverflow="overflow" lIns="50760" rIns="50760" tIns="50760" bIns="50760" anchor="ctr">
              <a:spAutoFit/>
            </a:bodyPr>
            <a:p>
              <a:endParaRPr b="0" lang="en-US" sz="3200" spc="-1" strike="noStrike">
                <a:solidFill>
                  <a:srgbClr val="ffffff"/>
                </a:solidFill>
                <a:latin typeface="Arial"/>
                <a:ea typeface="Helvetica Light"/>
              </a:endParaRPr>
            </a:p>
          </p:txBody>
        </p:sp>
      </p:grpSp>
      <p:sp>
        <p:nvSpPr>
          <p:cNvPr id="244" name=""/>
          <p:cNvSpPr txBox="1"/>
          <p:nvPr/>
        </p:nvSpPr>
        <p:spPr>
          <a:xfrm>
            <a:off x="936360" y="-78120"/>
            <a:ext cx="5760000" cy="1196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it-IT" sz="7200" spc="168" strike="noStrike">
                <a:solidFill>
                  <a:srgbClr val="ffffff"/>
                </a:solidFill>
                <a:latin typeface="Fredoka SemiBold"/>
              </a:rPr>
              <a:t>EKLIPS</a:t>
            </a:r>
            <a:endParaRPr b="0" lang="it-IT" sz="7200" spc="168" strike="noStrike">
              <a:solidFill>
                <a:srgbClr val="ffffff"/>
              </a:solidFill>
              <a:latin typeface="Fredoka SemiBold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Placeholder 14" descr=""/>
          <p:cNvPicPr/>
          <p:nvPr/>
        </p:nvPicPr>
        <p:blipFill>
          <a:blip r:embed="rId1"/>
          <a:stretch/>
        </p:blipFill>
        <p:spPr>
          <a:xfrm>
            <a:off x="11179440" y="0"/>
            <a:ext cx="13203360" cy="13714920"/>
          </a:xfrm>
          <a:prstGeom prst="rect">
            <a:avLst/>
          </a:prstGeom>
          <a:ln w="0">
            <a:noFill/>
          </a:ln>
        </p:spPr>
      </p:pic>
      <p:sp>
        <p:nvSpPr>
          <p:cNvPr id="246" name="TextBox 11"/>
          <p:cNvSpPr/>
          <p:nvPr/>
        </p:nvSpPr>
        <p:spPr>
          <a:xfrm>
            <a:off x="2643480" y="3971880"/>
            <a:ext cx="5682600" cy="52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20000"/>
              </a:lnSpc>
              <a:tabLst>
                <a:tab algn="l" pos="0"/>
              </a:tabLst>
            </a:pPr>
            <a:r>
              <a:rPr b="0" lang="en-IL" sz="2400" spc="1191" strike="noStrike">
                <a:solidFill>
                  <a:srgbClr val="dcdee0"/>
                </a:solidFill>
                <a:latin typeface="Calibri"/>
                <a:ea typeface="Helvetica Light"/>
              </a:rPr>
              <a:t>PROTECT YOUR SKIES</a:t>
            </a:r>
            <a:endParaRPr b="0" lang="it-IT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Rectangle 12"/>
          <p:cNvSpPr/>
          <p:nvPr/>
        </p:nvSpPr>
        <p:spPr>
          <a:xfrm>
            <a:off x="1410120" y="5321160"/>
            <a:ext cx="8171640" cy="557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0" lang="en-US" sz="4000" spc="-1" strike="noStrike">
                <a:solidFill>
                  <a:srgbClr val="23cfd8"/>
                </a:solidFill>
                <a:latin typeface="Helvetica Light"/>
                <a:ea typeface="Helvetica Light"/>
              </a:rPr>
              <a:t>EKLIPS counter-drone platform</a:t>
            </a:r>
            <a:r>
              <a:rPr b="1" lang="en-US" sz="4000" spc="-1" strike="noStrike">
                <a:solidFill>
                  <a:srgbClr val="23cfd8"/>
                </a:solidFill>
                <a:latin typeface="Helvetica Light"/>
                <a:ea typeface="Helvetica Light"/>
              </a:rPr>
              <a:t>.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23cfd8"/>
                </a:solidFill>
                <a:latin typeface="Helvetica Light"/>
                <a:ea typeface="Helvetica Light"/>
              </a:rPr>
              <a:t>Designed to automatically detect, identify, track, take over and safely land unauthorized commercial drones </a:t>
            </a:r>
            <a:r>
              <a:rPr b="0" lang="en-US" sz="4000" spc="-1" strike="noStrike">
                <a:solidFill>
                  <a:srgbClr val="23cfd8"/>
                </a:solidFill>
                <a:latin typeface="Helvetica Light"/>
                <a:ea typeface="Helvetica Light"/>
              </a:rPr>
              <a:t>in a designated zone.</a:t>
            </a:r>
            <a:endParaRPr b="0" lang="it-IT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8" name="" descr=""/>
          <p:cNvPicPr/>
          <p:nvPr/>
        </p:nvPicPr>
        <p:blipFill>
          <a:blip r:embed="rId2"/>
          <a:stretch/>
        </p:blipFill>
        <p:spPr>
          <a:xfrm>
            <a:off x="2302200" y="622080"/>
            <a:ext cx="6229800" cy="3409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Placeholder 13" descr=""/>
          <p:cNvPicPr/>
          <p:nvPr/>
        </p:nvPicPr>
        <p:blipFill>
          <a:blip r:embed="rId1"/>
          <a:stretch/>
        </p:blipFill>
        <p:spPr>
          <a:xfrm>
            <a:off x="6857640" y="0"/>
            <a:ext cx="6346800" cy="13714920"/>
          </a:xfrm>
          <a:prstGeom prst="rect">
            <a:avLst/>
          </a:prstGeom>
          <a:ln w="0">
            <a:noFill/>
          </a:ln>
        </p:spPr>
      </p:pic>
      <p:sp>
        <p:nvSpPr>
          <p:cNvPr id="250" name="TextBox 7"/>
          <p:cNvSpPr/>
          <p:nvPr/>
        </p:nvSpPr>
        <p:spPr>
          <a:xfrm>
            <a:off x="870480" y="1106280"/>
            <a:ext cx="5214600" cy="3758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6000" spc="-1" strike="noStrike">
                <a:solidFill>
                  <a:srgbClr val="23cfd8"/>
                </a:solidFill>
                <a:latin typeface="Arial"/>
                <a:ea typeface="Helvetica Light"/>
              </a:rPr>
              <a:t>MAIN </a:t>
            </a:r>
            <a:endParaRPr b="0" lang="it-IT" sz="6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6000" spc="-1" strike="noStrike">
                <a:solidFill>
                  <a:srgbClr val="23cfd8"/>
                </a:solidFill>
                <a:latin typeface="Arial"/>
                <a:ea typeface="Helvetica Light"/>
              </a:rPr>
              <a:t>BENEFITS FOR AIRPORTS</a:t>
            </a:r>
            <a:endParaRPr b="0" lang="it-IT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Shape 1429"/>
          <p:cNvSpPr/>
          <p:nvPr/>
        </p:nvSpPr>
        <p:spPr>
          <a:xfrm>
            <a:off x="14729040" y="2281320"/>
            <a:ext cx="6698160" cy="761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8600" rIns="48600" tIns="48600" bIns="48600" anchor="t">
            <a:noAutofit/>
          </a:bodyPr>
          <a:p>
            <a:pPr>
              <a:lnSpc>
                <a:spcPct val="120000"/>
              </a:lnSpc>
              <a:spcBef>
                <a:spcPts val="5899"/>
              </a:spcBef>
              <a:tabLst>
                <a:tab algn="l" pos="0"/>
              </a:tabLst>
            </a:pPr>
            <a:r>
              <a:rPr b="1" lang="en-US" sz="3200" spc="143" strike="noStrike">
                <a:solidFill>
                  <a:srgbClr val="23cfd8"/>
                </a:solidFill>
                <a:latin typeface="Arial"/>
                <a:ea typeface="Helvetica Light"/>
              </a:rPr>
              <a:t>Non-Jamming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Shape 1429"/>
          <p:cNvSpPr/>
          <p:nvPr/>
        </p:nvSpPr>
        <p:spPr>
          <a:xfrm>
            <a:off x="14729040" y="2891160"/>
            <a:ext cx="8693280" cy="1152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8600" rIns="48600" tIns="48600" bIns="48600" anchor="t">
            <a:noAutofit/>
          </a:bodyPr>
          <a:p>
            <a:pPr>
              <a:lnSpc>
                <a:spcPct val="100000"/>
              </a:lnSpc>
              <a:spcBef>
                <a:spcPts val="5899"/>
              </a:spcBef>
              <a:tabLst>
                <a:tab algn="l" pos="0"/>
              </a:tabLst>
            </a:pPr>
            <a:r>
              <a:rPr b="1" lang="en-US" sz="2800" spc="143" strike="noStrike">
                <a:solidFill>
                  <a:srgbClr val="212121"/>
                </a:solidFill>
                <a:latin typeface="Arial"/>
                <a:ea typeface="Helvetica Light"/>
              </a:rPr>
              <a:t>No impact on wireless communication and GPS signals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Shape 1429"/>
          <p:cNvSpPr/>
          <p:nvPr/>
        </p:nvSpPr>
        <p:spPr>
          <a:xfrm>
            <a:off x="14729040" y="4356720"/>
            <a:ext cx="6698160" cy="761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8600" rIns="48600" tIns="48600" bIns="48600" anchor="t">
            <a:noAutofit/>
          </a:bodyPr>
          <a:p>
            <a:pPr>
              <a:lnSpc>
                <a:spcPct val="120000"/>
              </a:lnSpc>
              <a:spcBef>
                <a:spcPts val="5899"/>
              </a:spcBef>
              <a:tabLst>
                <a:tab algn="l" pos="0"/>
              </a:tabLst>
            </a:pPr>
            <a:r>
              <a:rPr b="1" lang="en-US" sz="3200" spc="143" strike="noStrike">
                <a:solidFill>
                  <a:srgbClr val="23cfd8"/>
                </a:solidFill>
                <a:latin typeface="Arial"/>
                <a:ea typeface="Helvetica Light"/>
              </a:rPr>
              <a:t>Non-kinetic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Shape 1429"/>
          <p:cNvSpPr/>
          <p:nvPr/>
        </p:nvSpPr>
        <p:spPr>
          <a:xfrm>
            <a:off x="14729040" y="4858560"/>
            <a:ext cx="8686080" cy="1152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8600" rIns="48600" tIns="48600" bIns="48600" anchor="t">
            <a:noAutofit/>
          </a:bodyPr>
          <a:p>
            <a:pPr>
              <a:lnSpc>
                <a:spcPct val="100000"/>
              </a:lnSpc>
              <a:spcBef>
                <a:spcPts val="5899"/>
              </a:spcBef>
              <a:tabLst>
                <a:tab algn="l" pos="0"/>
              </a:tabLst>
            </a:pPr>
            <a:r>
              <a:rPr b="1" lang="en-US" sz="2800" spc="143" strike="noStrike">
                <a:solidFill>
                  <a:srgbClr val="212121"/>
                </a:solidFill>
                <a:latin typeface="Arial"/>
                <a:ea typeface="Helvetica Light"/>
              </a:rPr>
              <a:t>Surgical precision with no collateral damage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899"/>
              </a:spcBef>
              <a:tabLst>
                <a:tab algn="l" pos="0"/>
              </a:tabLst>
            </a:pP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Shape 1429"/>
          <p:cNvSpPr/>
          <p:nvPr/>
        </p:nvSpPr>
        <p:spPr>
          <a:xfrm>
            <a:off x="14729040" y="9987840"/>
            <a:ext cx="6698160" cy="7891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8600" rIns="48600" tIns="48600" bIns="48600" anchor="t">
            <a:noAutofit/>
          </a:bodyPr>
          <a:p>
            <a:pPr>
              <a:lnSpc>
                <a:spcPct val="120000"/>
              </a:lnSpc>
              <a:spcBef>
                <a:spcPts val="5899"/>
              </a:spcBef>
              <a:tabLst>
                <a:tab algn="l" pos="0"/>
              </a:tabLst>
            </a:pPr>
            <a:r>
              <a:rPr b="1" lang="en-US" sz="3200" spc="143" strike="noStrike">
                <a:solidFill>
                  <a:srgbClr val="23cfd8"/>
                </a:solidFill>
                <a:latin typeface="Arial"/>
                <a:ea typeface="Helvetica Light"/>
              </a:rPr>
              <a:t>Friend-Foe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Shape 1429"/>
          <p:cNvSpPr/>
          <p:nvPr/>
        </p:nvSpPr>
        <p:spPr>
          <a:xfrm>
            <a:off x="14717160" y="10647720"/>
            <a:ext cx="9468000" cy="1363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8600" rIns="48600" tIns="48600" bIns="48600" anchor="t">
            <a:noAutofit/>
          </a:bodyPr>
          <a:p>
            <a:pPr marL="457200" indent="-457200">
              <a:lnSpc>
                <a:spcPct val="100000"/>
              </a:lnSpc>
              <a:spcBef>
                <a:spcPts val="1800"/>
              </a:spcBef>
              <a:buClr>
                <a:srgbClr val="212121"/>
              </a:buClr>
              <a:buFont typeface="Arial"/>
              <a:buChar char="•"/>
            </a:pPr>
            <a:r>
              <a:rPr b="1" lang="en-US" sz="2800" spc="143" strike="noStrike">
                <a:solidFill>
                  <a:srgbClr val="212121"/>
                </a:solidFill>
                <a:latin typeface="Arial"/>
                <a:ea typeface="Helvetica Light"/>
              </a:rPr>
              <a:t>Pinpoints rogue drones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100000"/>
              </a:lnSpc>
              <a:spcBef>
                <a:spcPts val="1800"/>
              </a:spcBef>
              <a:buClr>
                <a:srgbClr val="212121"/>
              </a:buClr>
              <a:buFont typeface="Arial"/>
              <a:buChar char="•"/>
            </a:pPr>
            <a:r>
              <a:rPr b="1" lang="en-US" sz="2800" spc="143" strike="noStrike">
                <a:solidFill>
                  <a:srgbClr val="212121"/>
                </a:solidFill>
                <a:latin typeface="Arial"/>
                <a:ea typeface="Helvetica Light"/>
              </a:rPr>
              <a:t>Allows friendly drones to fly freely (Allowed List)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899"/>
              </a:spcBef>
              <a:tabLst>
                <a:tab algn="l" pos="0"/>
              </a:tabLst>
            </a:pP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5899"/>
              </a:spcBef>
              <a:tabLst>
                <a:tab algn="l" pos="0"/>
              </a:tabLst>
            </a:pP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TextBox 1"/>
          <p:cNvSpPr/>
          <p:nvPr/>
        </p:nvSpPr>
        <p:spPr>
          <a:xfrm>
            <a:off x="14729040" y="6769800"/>
            <a:ext cx="7785000" cy="612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en-US" sz="2800" spc="143" strike="noStrike">
                <a:solidFill>
                  <a:srgbClr val="212121"/>
                </a:solidFill>
                <a:latin typeface="Arial"/>
                <a:ea typeface="Helvetica Light"/>
              </a:rPr>
              <a:t>Accurate picture of what is happening.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Shape 1429"/>
          <p:cNvSpPr/>
          <p:nvPr/>
        </p:nvSpPr>
        <p:spPr>
          <a:xfrm>
            <a:off x="14729040" y="6188040"/>
            <a:ext cx="6698160" cy="736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8600" rIns="48600" tIns="48600" bIns="48600" anchor="t">
            <a:noAutofit/>
          </a:bodyPr>
          <a:p>
            <a:pPr>
              <a:lnSpc>
                <a:spcPct val="120000"/>
              </a:lnSpc>
              <a:spcBef>
                <a:spcPts val="5899"/>
              </a:spcBef>
              <a:tabLst>
                <a:tab algn="l" pos="0"/>
              </a:tabLst>
            </a:pPr>
            <a:r>
              <a:rPr b="1" lang="en-US" sz="3200" spc="143" strike="noStrike">
                <a:solidFill>
                  <a:srgbClr val="23cfd8"/>
                </a:solidFill>
                <a:latin typeface="Arial"/>
                <a:ea typeface="Helvetica Light"/>
              </a:rPr>
              <a:t>No false targets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TextBox 3"/>
          <p:cNvSpPr/>
          <p:nvPr/>
        </p:nvSpPr>
        <p:spPr>
          <a:xfrm>
            <a:off x="14701320" y="8809920"/>
            <a:ext cx="10195920" cy="612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50760" rIns="50760" tIns="50760" bIns="50760" anchor="ctr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1" lang="en-US" sz="2800" spc="143" strike="noStrike">
                <a:solidFill>
                  <a:srgbClr val="212121"/>
                </a:solidFill>
                <a:latin typeface="Arial"/>
                <a:ea typeface="Helvetica Light"/>
              </a:rPr>
              <a:t>Human real-time decision making is not required.</a:t>
            </a:r>
            <a:endParaRPr b="0" lang="it-IT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Shape 1429"/>
          <p:cNvSpPr/>
          <p:nvPr/>
        </p:nvSpPr>
        <p:spPr>
          <a:xfrm>
            <a:off x="14704920" y="8259480"/>
            <a:ext cx="6698160" cy="761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8600" rIns="48600" tIns="48600" bIns="48600" anchor="t">
            <a:noAutofit/>
          </a:bodyPr>
          <a:p>
            <a:pPr>
              <a:lnSpc>
                <a:spcPct val="120000"/>
              </a:lnSpc>
              <a:spcBef>
                <a:spcPts val="5899"/>
              </a:spcBef>
              <a:tabLst>
                <a:tab algn="l" pos="0"/>
              </a:tabLst>
            </a:pPr>
            <a:r>
              <a:rPr b="1" lang="en-US" sz="3200" spc="143" strike="noStrike">
                <a:solidFill>
                  <a:srgbClr val="23cfd8"/>
                </a:solidFill>
                <a:latin typeface="Arial"/>
                <a:ea typeface="Helvetica Light"/>
              </a:rPr>
              <a:t>100% Autonomous</a:t>
            </a:r>
            <a:endParaRPr b="0" lang="it-IT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939393"/>
      </a:dk1>
      <a:lt1>
        <a:srgbClr val="009193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White">
  <a:themeElements>
    <a:clrScheme name="White">
      <a:dk1>
        <a:srgbClr val="939393"/>
      </a:dk1>
      <a:lt1>
        <a:srgbClr val="009193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White">
  <a:themeElements>
    <a:clrScheme name="White">
      <a:dk1>
        <a:srgbClr val="939393"/>
      </a:dk1>
      <a:lt1>
        <a:srgbClr val="009193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9CD6D18A95CE47B9D0660BA22E37B1" ma:contentTypeVersion="18" ma:contentTypeDescription="Create a new document." ma:contentTypeScope="" ma:versionID="6a5a0218c79cf720029592da442a2b98">
  <xsd:schema xmlns:xsd="http://www.w3.org/2001/XMLSchema" xmlns:xs="http://www.w3.org/2001/XMLSchema" xmlns:p="http://schemas.microsoft.com/office/2006/metadata/properties" xmlns:ns2="f85528a2-0aa5-499d-a3aa-e1743d820891" xmlns:ns3="4d332ea8-0471-4fe5-8306-482b6e24a4cb" targetNamespace="http://schemas.microsoft.com/office/2006/metadata/properties" ma:root="true" ma:fieldsID="f2b283dea4fd41a598945445cb766710" ns2:_="" ns3:_="">
    <xsd:import namespace="f85528a2-0aa5-499d-a3aa-e1743d820891"/>
    <xsd:import namespace="4d332ea8-0471-4fe5-8306-482b6e24a4c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5528a2-0aa5-499d-a3aa-e1743d8208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4ca6679-8740-4409-a266-fa8aa72f8269}" ma:internalName="TaxCatchAll" ma:showField="CatchAllData" ma:web="f85528a2-0aa5-499d-a3aa-e1743d820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332ea8-0471-4fe5-8306-482b6e24a4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ebd3669-85ad-4248-a6c1-2cc96b3ea3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379EDD-6894-44CB-940D-9CA46657FF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35D4F3-56AA-4193-B11B-F509F53CCD52}">
  <ds:schemaRefs>
    <ds:schemaRef ds:uri="4d332ea8-0471-4fe5-8306-482b6e24a4cb"/>
    <ds:schemaRef ds:uri="f85528a2-0aa5-499d-a3aa-e1743d82089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Application>LibreOffice/7.5.2.2$Windows_X86_64 LibreOffice_project/53bb9681a964705cf672590721dbc85eb4d0c3a2</Application>
  <AppVersion>15.0000</AppVersion>
  <Words>697</Words>
  <Paragraphs>152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Tamir Ginat</dc:creator>
  <dc:description/>
  <dc:language>it-IT</dc:language>
  <cp:lastModifiedBy/>
  <dcterms:modified xsi:type="dcterms:W3CDTF">2023-04-07T17:59:17Z</dcterms:modified>
  <cp:revision>14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</vt:i4>
  </property>
  <property fmtid="{D5CDD505-2E9C-101B-9397-08002B2CF9AE}" pid="3" name="PresentationFormat">
    <vt:lpwstr>Custom</vt:lpwstr>
  </property>
  <property fmtid="{D5CDD505-2E9C-101B-9397-08002B2CF9AE}" pid="4" name="Slides">
    <vt:i4>13</vt:i4>
  </property>
</Properties>
</file>